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6654-3350-4A43-BDF1-615CD581095B}" type="datetimeFigureOut">
              <a:rPr lang="en-US" smtClean="0"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6D04-A204-45FE-AAB5-777D89EE06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6654-3350-4A43-BDF1-615CD581095B}" type="datetimeFigureOut">
              <a:rPr lang="en-US" smtClean="0"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6D04-A204-45FE-AAB5-777D89EE06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6654-3350-4A43-BDF1-615CD581095B}" type="datetimeFigureOut">
              <a:rPr lang="en-US" smtClean="0"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6D04-A204-45FE-AAB5-777D89EE06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6654-3350-4A43-BDF1-615CD581095B}" type="datetimeFigureOut">
              <a:rPr lang="en-US" smtClean="0"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6D04-A204-45FE-AAB5-777D89EE06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6654-3350-4A43-BDF1-615CD581095B}" type="datetimeFigureOut">
              <a:rPr lang="en-US" smtClean="0"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6D04-A204-45FE-AAB5-777D89EE06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6654-3350-4A43-BDF1-615CD581095B}" type="datetimeFigureOut">
              <a:rPr lang="en-US" smtClean="0"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6D04-A204-45FE-AAB5-777D89EE06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6654-3350-4A43-BDF1-615CD581095B}" type="datetimeFigureOut">
              <a:rPr lang="en-US" smtClean="0"/>
              <a:t>8/23/2010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6D04-A204-45FE-AAB5-777D89EE06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6654-3350-4A43-BDF1-615CD581095B}" type="datetimeFigureOut">
              <a:rPr lang="en-US" smtClean="0"/>
              <a:t>8/23/2010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6D04-A204-45FE-AAB5-777D89EE06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6654-3350-4A43-BDF1-615CD581095B}" type="datetimeFigureOut">
              <a:rPr lang="en-US" smtClean="0"/>
              <a:t>8/23/2010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6D04-A204-45FE-AAB5-777D89EE06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6654-3350-4A43-BDF1-615CD581095B}" type="datetimeFigureOut">
              <a:rPr lang="en-US" smtClean="0"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6D04-A204-45FE-AAB5-777D89EE06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6654-3350-4A43-BDF1-615CD581095B}" type="datetimeFigureOut">
              <a:rPr lang="en-US" smtClean="0"/>
              <a:t>8/23/2010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A6D04-A204-45FE-AAB5-777D89EE06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06654-3350-4A43-BDF1-615CD581095B}" type="datetimeFigureOut">
              <a:rPr lang="en-US" smtClean="0"/>
              <a:t>8/23/2010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A6D04-A204-45FE-AAB5-777D89EE062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12.jpeg"/><Relationship Id="rId4" Type="http://schemas.openxmlformats.org/officeDocument/2006/relationships/hyperlink" Target="../../../../Program%20Files/TurningPoint/2003/Questions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5" Type="http://schemas.openxmlformats.org/officeDocument/2006/relationships/hyperlink" Target="../../../../Program%20Files/TurningPoint/2003/Questions.html" TargetMode="External"/><Relationship Id="rId4" Type="http://schemas.openxmlformats.org/officeDocument/2006/relationships/hyperlink" Target="http://www.youtube.com/watch?v=vmphlbRhLu8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hyperlink" Target="../../../../Program%20Files/TurningPoint/2003/Questions.html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4" Type="http://schemas.openxmlformats.org/officeDocument/2006/relationships/image" Target="../media/image18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hyperlink" Target="../../../../Program%20Files/TurningPoint/2003/Questions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en-US" smtClean="0"/>
              <a:t>Biology: Exploring Life</a:t>
            </a:r>
          </a:p>
        </p:txBody>
      </p:sp>
      <p:sp>
        <p:nvSpPr>
          <p:cNvPr id="5124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4833938"/>
          </a:xfrm>
        </p:spPr>
        <p:txBody>
          <a:bodyPr/>
          <a:lstStyle/>
          <a:p>
            <a:pPr lvl="1" indent="-334963" eaLnBrk="1" hangingPunct="1"/>
            <a:r>
              <a:rPr lang="en-US" smtClean="0"/>
              <a:t>The hierarchy continues downward with</a:t>
            </a:r>
          </a:p>
          <a:p>
            <a:pPr marL="1814513" lvl="2" indent="-533400" eaLnBrk="1" hangingPunct="1"/>
            <a:r>
              <a:rPr lang="en-US" smtClean="0"/>
              <a:t>Organ systems</a:t>
            </a:r>
          </a:p>
          <a:p>
            <a:pPr marL="1814513" lvl="2" indent="-533400" eaLnBrk="1" hangingPunct="1"/>
            <a:r>
              <a:rPr lang="en-US" smtClean="0"/>
              <a:t>Organs</a:t>
            </a:r>
          </a:p>
          <a:p>
            <a:pPr marL="1814513" lvl="2" indent="-533400" eaLnBrk="1" hangingPunct="1"/>
            <a:r>
              <a:rPr lang="en-US" smtClean="0"/>
              <a:t>Tissues</a:t>
            </a:r>
          </a:p>
          <a:p>
            <a:pPr marL="1814513" lvl="2" indent="-533400" eaLnBrk="1" hangingPunct="1"/>
            <a:r>
              <a:rPr lang="en-US" smtClean="0"/>
              <a:t>Cells</a:t>
            </a:r>
          </a:p>
          <a:p>
            <a:pPr marL="1814513" lvl="2" indent="-533400" eaLnBrk="1" hangingPunct="1"/>
            <a:r>
              <a:rPr lang="en-US" smtClean="0"/>
              <a:t>Organelles</a:t>
            </a:r>
          </a:p>
          <a:p>
            <a:pPr marL="1814513" lvl="2" indent="-533400" eaLnBrk="1" hangingPunct="1"/>
            <a:r>
              <a:rPr lang="en-US" smtClean="0"/>
              <a:t>Molecules</a:t>
            </a:r>
          </a:p>
        </p:txBody>
      </p:sp>
      <p:sp>
        <p:nvSpPr>
          <p:cNvPr id="15363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295275" y="1066800"/>
            <a:ext cx="8534400" cy="4829175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dirty="0" smtClean="0">
                <a:latin typeface="+mj-lt"/>
              </a:rPr>
              <a:t>1.2 Living organisms and their environments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dirty="0" smtClean="0">
                <a:latin typeface="+mj-lt"/>
              </a:rPr>
              <a:t>      form interconnecting webs</a:t>
            </a:r>
          </a:p>
          <a:p>
            <a:pPr marL="640080" lvl="1" indent="-334963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Ecosystems are characterized by the cycling of chemical nutrients from the atmosphere and soil</a:t>
            </a:r>
          </a:p>
          <a:p>
            <a:pPr marL="1463040" lvl="4" indent="-334963" eaLnBrk="1" fontAlgn="auto" hangingPunct="1">
              <a:spcAft>
                <a:spcPts val="0"/>
              </a:spcAft>
              <a:buClr>
                <a:schemeClr val="accent4"/>
              </a:buClr>
              <a:buFont typeface="Wingdings 2"/>
              <a:buChar char=""/>
              <a:defRPr/>
            </a:pPr>
            <a:r>
              <a:rPr lang="en-US" b="1" dirty="0" smtClean="0"/>
              <a:t>Producers</a:t>
            </a:r>
          </a:p>
          <a:p>
            <a:pPr marL="1463040" lvl="4" indent="-334963" eaLnBrk="1" fontAlgn="auto" hangingPunct="1">
              <a:spcAft>
                <a:spcPts val="0"/>
              </a:spcAft>
              <a:buClr>
                <a:schemeClr val="accent4"/>
              </a:buClr>
              <a:buFont typeface="Wingdings 2"/>
              <a:buChar char=""/>
              <a:defRPr/>
            </a:pPr>
            <a:r>
              <a:rPr lang="en-US" b="1" dirty="0" smtClean="0"/>
              <a:t>Consumers</a:t>
            </a:r>
          </a:p>
          <a:p>
            <a:pPr marL="1463040" lvl="4" indent="-334963" eaLnBrk="1" fontAlgn="auto" hangingPunct="1">
              <a:spcAft>
                <a:spcPts val="0"/>
              </a:spcAft>
              <a:buClr>
                <a:schemeClr val="accent4"/>
              </a:buClr>
              <a:buFont typeface="Wingdings 2"/>
              <a:buChar char=""/>
              <a:defRPr/>
            </a:pPr>
            <a:r>
              <a:rPr lang="en-US" b="1" dirty="0" smtClean="0"/>
              <a:t>Decomposer</a:t>
            </a:r>
          </a:p>
        </p:txBody>
      </p:sp>
      <p:sp>
        <p:nvSpPr>
          <p:cNvPr id="16387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1651000"/>
          </a:xfrm>
        </p:spPr>
        <p:txBody>
          <a:bodyPr/>
          <a:lstStyle/>
          <a:p>
            <a:pPr lvl="1" indent="-334963" eaLnBrk="1" hangingPunct="1">
              <a:spcBef>
                <a:spcPct val="25000"/>
              </a:spcBef>
            </a:pPr>
            <a:r>
              <a:rPr lang="en-US" smtClean="0"/>
              <a:t>Energy flows one-way through an ecosystem</a:t>
            </a:r>
          </a:p>
          <a:p>
            <a:pPr marL="1814513" lvl="2" indent="-533400" eaLnBrk="1" hangingPunct="1">
              <a:spcBef>
                <a:spcPct val="25000"/>
              </a:spcBef>
            </a:pPr>
            <a:r>
              <a:rPr lang="en-US" smtClean="0"/>
              <a:t>From the sun to producers to consumers and exits as heat</a:t>
            </a:r>
          </a:p>
        </p:txBody>
      </p:sp>
      <p:sp>
        <p:nvSpPr>
          <p:cNvPr id="17411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530475" y="2211388"/>
            <a:ext cx="4048125" cy="4205287"/>
            <a:chOff x="2805" y="1393"/>
            <a:chExt cx="2550" cy="2649"/>
          </a:xfrm>
        </p:grpSpPr>
        <p:pic>
          <p:nvPicPr>
            <p:cNvPr id="17414" name="Picture 25" descr="01_02EcosystInteractions_U.jpg                                 0050B28A203                            BE70A483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05" y="1393"/>
              <a:ext cx="2407" cy="2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3000" y="1629"/>
              <a:ext cx="231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800"/>
                <a:t>Sun</a:t>
              </a:r>
            </a:p>
          </p:txBody>
        </p:sp>
        <p:sp>
          <p:nvSpPr>
            <p:cNvPr id="17416" name="Text Box 8"/>
            <p:cNvSpPr txBox="1">
              <a:spLocks noChangeArrowheads="1"/>
            </p:cNvSpPr>
            <p:nvPr/>
          </p:nvSpPr>
          <p:spPr bwMode="auto">
            <a:xfrm>
              <a:off x="4742" y="1767"/>
              <a:ext cx="19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800"/>
                <a:t>Air</a:t>
              </a:r>
            </a:p>
          </p:txBody>
        </p:sp>
        <p:sp>
          <p:nvSpPr>
            <p:cNvPr id="17417" name="Text Box 9"/>
            <p:cNvSpPr txBox="1">
              <a:spLocks noChangeArrowheads="1"/>
            </p:cNvSpPr>
            <p:nvPr/>
          </p:nvSpPr>
          <p:spPr bwMode="auto">
            <a:xfrm>
              <a:off x="3124" y="2276"/>
              <a:ext cx="23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800"/>
                <a:t>CO</a:t>
              </a:r>
              <a:r>
                <a:rPr lang="en-US" sz="800" baseline="-25000"/>
                <a:t>2</a:t>
              </a:r>
              <a:endParaRPr lang="en-US" sz="800"/>
            </a:p>
          </p:txBody>
        </p:sp>
        <p:sp>
          <p:nvSpPr>
            <p:cNvPr id="17418" name="Text Box 10"/>
            <p:cNvSpPr txBox="1">
              <a:spLocks noChangeArrowheads="1"/>
            </p:cNvSpPr>
            <p:nvPr/>
          </p:nvSpPr>
          <p:spPr bwMode="auto">
            <a:xfrm>
              <a:off x="4500" y="2150"/>
              <a:ext cx="18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800"/>
                <a:t>O</a:t>
              </a:r>
              <a:r>
                <a:rPr lang="en-US" sz="800" baseline="-25000"/>
                <a:t>2</a:t>
              </a:r>
            </a:p>
          </p:txBody>
        </p:sp>
        <p:sp>
          <p:nvSpPr>
            <p:cNvPr id="17419" name="Text Box 11"/>
            <p:cNvSpPr txBox="1">
              <a:spLocks noChangeArrowheads="1"/>
            </p:cNvSpPr>
            <p:nvPr/>
          </p:nvSpPr>
          <p:spPr bwMode="auto">
            <a:xfrm>
              <a:off x="4666" y="2154"/>
              <a:ext cx="23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800"/>
                <a:t>CO</a:t>
              </a:r>
              <a:r>
                <a:rPr lang="en-US" sz="800" baseline="-25000"/>
                <a:t>2</a:t>
              </a:r>
              <a:endParaRPr lang="en-US" sz="800"/>
            </a:p>
          </p:txBody>
        </p:sp>
        <p:sp>
          <p:nvSpPr>
            <p:cNvPr id="17420" name="Text Box 12"/>
            <p:cNvSpPr txBox="1">
              <a:spLocks noChangeArrowheads="1"/>
            </p:cNvSpPr>
            <p:nvPr/>
          </p:nvSpPr>
          <p:spPr bwMode="auto">
            <a:xfrm>
              <a:off x="3471" y="3633"/>
              <a:ext cx="23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800"/>
                <a:t>H</a:t>
              </a:r>
              <a:r>
                <a:rPr lang="en-US" sz="800" baseline="-25000"/>
                <a:t>2</a:t>
              </a:r>
              <a:r>
                <a:rPr lang="en-US" sz="800"/>
                <a:t>O</a:t>
              </a:r>
            </a:p>
          </p:txBody>
        </p:sp>
        <p:sp>
          <p:nvSpPr>
            <p:cNvPr id="17421" name="Text Box 13"/>
            <p:cNvSpPr txBox="1">
              <a:spLocks noChangeArrowheads="1"/>
            </p:cNvSpPr>
            <p:nvPr/>
          </p:nvSpPr>
          <p:spPr bwMode="auto">
            <a:xfrm>
              <a:off x="3905" y="2506"/>
              <a:ext cx="38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800"/>
                <a:t>Chemical</a:t>
              </a:r>
            </a:p>
            <a:p>
              <a:pPr algn="ctr" eaLnBrk="0" hangingPunct="0"/>
              <a:r>
                <a:rPr lang="en-US" sz="800"/>
                <a:t>energy</a:t>
              </a:r>
            </a:p>
          </p:txBody>
        </p:sp>
        <p:sp>
          <p:nvSpPr>
            <p:cNvPr id="17422" name="Text Box 14"/>
            <p:cNvSpPr txBox="1">
              <a:spLocks noChangeArrowheads="1"/>
            </p:cNvSpPr>
            <p:nvPr/>
          </p:nvSpPr>
          <p:spPr bwMode="auto">
            <a:xfrm>
              <a:off x="2909" y="1883"/>
              <a:ext cx="313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800"/>
                <a:t>Inflow</a:t>
              </a:r>
            </a:p>
            <a:p>
              <a:pPr algn="ctr" eaLnBrk="0" hangingPunct="0"/>
              <a:r>
                <a:rPr lang="en-US" sz="800"/>
                <a:t>of</a:t>
              </a:r>
            </a:p>
            <a:p>
              <a:pPr algn="ctr" eaLnBrk="0" hangingPunct="0"/>
              <a:r>
                <a:rPr lang="en-US" sz="800"/>
                <a:t>light</a:t>
              </a:r>
            </a:p>
            <a:p>
              <a:pPr algn="ctr" eaLnBrk="0" hangingPunct="0"/>
              <a:r>
                <a:rPr lang="en-US" sz="800"/>
                <a:t>energy</a:t>
              </a:r>
            </a:p>
          </p:txBody>
        </p:sp>
        <p:sp>
          <p:nvSpPr>
            <p:cNvPr id="17423" name="Text Box 15"/>
            <p:cNvSpPr txBox="1">
              <a:spLocks noChangeArrowheads="1"/>
            </p:cNvSpPr>
            <p:nvPr/>
          </p:nvSpPr>
          <p:spPr bwMode="auto">
            <a:xfrm>
              <a:off x="5042" y="1916"/>
              <a:ext cx="313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800"/>
                <a:t>Loss</a:t>
              </a:r>
            </a:p>
            <a:p>
              <a:pPr algn="ctr" eaLnBrk="0" hangingPunct="0"/>
              <a:r>
                <a:rPr lang="en-US" sz="800"/>
                <a:t>of</a:t>
              </a:r>
            </a:p>
            <a:p>
              <a:pPr algn="ctr" eaLnBrk="0" hangingPunct="0"/>
              <a:r>
                <a:rPr lang="en-US" sz="800"/>
                <a:t>heat</a:t>
              </a:r>
            </a:p>
            <a:p>
              <a:pPr algn="ctr" eaLnBrk="0" hangingPunct="0"/>
              <a:r>
                <a:rPr lang="en-US" sz="800"/>
                <a:t>energy</a:t>
              </a:r>
            </a:p>
          </p:txBody>
        </p:sp>
        <p:sp>
          <p:nvSpPr>
            <p:cNvPr id="17424" name="Text Box 16"/>
            <p:cNvSpPr txBox="1">
              <a:spLocks noChangeArrowheads="1"/>
            </p:cNvSpPr>
            <p:nvPr/>
          </p:nvSpPr>
          <p:spPr bwMode="auto">
            <a:xfrm>
              <a:off x="3322" y="3095"/>
              <a:ext cx="409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800"/>
                <a:t>Producers</a:t>
              </a:r>
            </a:p>
          </p:txBody>
        </p:sp>
        <p:sp>
          <p:nvSpPr>
            <p:cNvPr id="17425" name="Text Box 17"/>
            <p:cNvSpPr txBox="1">
              <a:spLocks noChangeArrowheads="1"/>
            </p:cNvSpPr>
            <p:nvPr/>
          </p:nvSpPr>
          <p:spPr bwMode="auto">
            <a:xfrm>
              <a:off x="3911" y="2864"/>
              <a:ext cx="383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800"/>
                <a:t>Cycling</a:t>
              </a:r>
            </a:p>
            <a:p>
              <a:pPr algn="ctr" eaLnBrk="0" hangingPunct="0"/>
              <a:r>
                <a:rPr lang="en-US" sz="800"/>
                <a:t>of</a:t>
              </a:r>
            </a:p>
            <a:p>
              <a:pPr algn="ctr" eaLnBrk="0" hangingPunct="0"/>
              <a:r>
                <a:rPr lang="en-US" sz="800"/>
                <a:t>Chemical</a:t>
              </a:r>
            </a:p>
            <a:p>
              <a:pPr algn="ctr" eaLnBrk="0" hangingPunct="0"/>
              <a:r>
                <a:rPr lang="en-US" sz="800"/>
                <a:t>nutrients</a:t>
              </a:r>
            </a:p>
          </p:txBody>
        </p:sp>
        <p:sp>
          <p:nvSpPr>
            <p:cNvPr id="17426" name="Text Box 18"/>
            <p:cNvSpPr txBox="1">
              <a:spLocks noChangeArrowheads="1"/>
            </p:cNvSpPr>
            <p:nvPr/>
          </p:nvSpPr>
          <p:spPr bwMode="auto">
            <a:xfrm>
              <a:off x="4515" y="3087"/>
              <a:ext cx="44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800"/>
                <a:t>Consumers</a:t>
              </a:r>
            </a:p>
          </p:txBody>
        </p:sp>
        <p:sp>
          <p:nvSpPr>
            <p:cNvPr id="17427" name="Text Box 19"/>
            <p:cNvSpPr txBox="1">
              <a:spLocks noChangeArrowheads="1"/>
            </p:cNvSpPr>
            <p:nvPr/>
          </p:nvSpPr>
          <p:spPr bwMode="auto">
            <a:xfrm>
              <a:off x="4471" y="3579"/>
              <a:ext cx="5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800"/>
                <a:t>Decomposers</a:t>
              </a:r>
            </a:p>
          </p:txBody>
        </p:sp>
        <p:sp>
          <p:nvSpPr>
            <p:cNvPr id="17428" name="Text Box 20"/>
            <p:cNvSpPr txBox="1">
              <a:spLocks noChangeArrowheads="1"/>
            </p:cNvSpPr>
            <p:nvPr/>
          </p:nvSpPr>
          <p:spPr bwMode="auto">
            <a:xfrm>
              <a:off x="4721" y="3798"/>
              <a:ext cx="223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800"/>
                <a:t>Soil</a:t>
              </a:r>
            </a:p>
          </p:txBody>
        </p:sp>
        <p:sp>
          <p:nvSpPr>
            <p:cNvPr id="17429" name="Text Box 21"/>
            <p:cNvSpPr txBox="1">
              <a:spLocks noChangeArrowheads="1"/>
            </p:cNvSpPr>
            <p:nvPr/>
          </p:nvSpPr>
          <p:spPr bwMode="auto">
            <a:xfrm>
              <a:off x="3890" y="3907"/>
              <a:ext cx="45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800" b="1"/>
                <a:t>Ecosystem</a:t>
              </a:r>
            </a:p>
          </p:txBody>
        </p:sp>
      </p:grpSp>
      <p:sp>
        <p:nvSpPr>
          <p:cNvPr id="17413" name="Text Box 23"/>
          <p:cNvSpPr txBox="1">
            <a:spLocks noChangeArrowheads="1"/>
          </p:cNvSpPr>
          <p:nvPr/>
        </p:nvSpPr>
        <p:spPr bwMode="auto">
          <a:xfrm>
            <a:off x="812800" y="6096000"/>
            <a:ext cx="9048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Figure 1.2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>
          <a:xfrm>
            <a:off x="447675" y="209550"/>
            <a:ext cx="8229600" cy="1952625"/>
          </a:xfrm>
        </p:spPr>
        <p:txBody>
          <a:bodyPr/>
          <a:lstStyle/>
          <a:p>
            <a:pPr eaLnBrk="1" hangingPunct="1"/>
            <a:r>
              <a:rPr lang="en-US" sz="3600" smtClean="0"/>
              <a:t>1.3 Cells are the structural and functional units of life</a:t>
            </a:r>
            <a:br>
              <a:rPr lang="en-US" sz="3600" smtClean="0"/>
            </a:br>
            <a:endParaRPr lang="en-US" sz="3600" smtClean="0"/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0" lvl="1" indent="-334963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600" dirty="0" smtClean="0"/>
              <a:t>The cell</a:t>
            </a:r>
          </a:p>
          <a:p>
            <a:pPr marL="1814513" lvl="2" indent="-53340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600" dirty="0" smtClean="0"/>
              <a:t>Is the basic unit of life</a:t>
            </a:r>
          </a:p>
          <a:p>
            <a:pPr marL="1814513" lvl="2" indent="-53340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600" dirty="0" smtClean="0"/>
              <a:t>The lowest level of structure that  can perform all activities for life.</a:t>
            </a:r>
          </a:p>
          <a:p>
            <a:pPr marL="640080" lvl="1" indent="-334963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600" dirty="0" smtClean="0"/>
              <a:t>Emergent Properties</a:t>
            </a:r>
          </a:p>
          <a:p>
            <a:pPr lvl="2" indent="-334963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300" dirty="0" smtClean="0"/>
              <a:t>The arrangement and interactions of parts as complexity increases</a:t>
            </a:r>
          </a:p>
          <a:p>
            <a:pPr marL="1814513" lvl="2" indent="-53340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600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</p:txBody>
      </p:sp>
      <p:sp>
        <p:nvSpPr>
          <p:cNvPr id="18436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Cells</a:t>
            </a:r>
          </a:p>
        </p:txBody>
      </p:sp>
      <p:sp>
        <p:nvSpPr>
          <p:cNvPr id="19459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indent="-334963" eaLnBrk="1" hangingPunct="1">
              <a:spcBef>
                <a:spcPct val="25000"/>
              </a:spcBef>
            </a:pPr>
            <a:r>
              <a:rPr lang="en-US" sz="2600" b="1" i="1" smtClean="0"/>
              <a:t>Eukaryotic cells</a:t>
            </a:r>
          </a:p>
          <a:p>
            <a:pPr marL="1814513" lvl="2" indent="-533400" eaLnBrk="1" hangingPunct="1">
              <a:spcBef>
                <a:spcPct val="25000"/>
              </a:spcBef>
            </a:pPr>
            <a:r>
              <a:rPr lang="en-US" sz="2600" smtClean="0"/>
              <a:t>Contain membrane-enclosed organelles, including a DNA-containing nucleus</a:t>
            </a:r>
          </a:p>
          <a:p>
            <a:pPr lvl="1" indent="-334963" eaLnBrk="1" hangingPunct="1">
              <a:spcBef>
                <a:spcPct val="25000"/>
              </a:spcBef>
            </a:pPr>
            <a:r>
              <a:rPr lang="en-US" sz="2600" b="1" i="1" smtClean="0"/>
              <a:t>Prokaryotic cells</a:t>
            </a:r>
          </a:p>
          <a:p>
            <a:pPr marL="1814513" lvl="2" indent="-533400" eaLnBrk="1" hangingPunct="1">
              <a:spcBef>
                <a:spcPct val="25000"/>
              </a:spcBef>
            </a:pPr>
            <a:r>
              <a:rPr lang="en-US" sz="2600" smtClean="0"/>
              <a:t>Lack such organelles</a:t>
            </a:r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19460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5362575" y="3609975"/>
            <a:ext cx="3213100" cy="2828925"/>
            <a:chOff x="2817" y="2054"/>
            <a:chExt cx="2315" cy="2056"/>
          </a:xfrm>
        </p:grpSpPr>
        <p:pic>
          <p:nvPicPr>
            <p:cNvPr id="19463" name="Picture 7" descr="01_03ProkEukCellSize_U.jpg                                     001D064BAbhinav                        B9EC3DD1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17" y="2054"/>
              <a:ext cx="2259" cy="2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4" name="Line 8"/>
            <p:cNvSpPr>
              <a:spLocks noChangeShapeType="1"/>
            </p:cNvSpPr>
            <p:nvPr/>
          </p:nvSpPr>
          <p:spPr bwMode="auto">
            <a:xfrm flipV="1">
              <a:off x="2953" y="2372"/>
              <a:ext cx="259" cy="6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5" name="Line 9"/>
            <p:cNvSpPr>
              <a:spLocks noChangeShapeType="1"/>
            </p:cNvSpPr>
            <p:nvPr/>
          </p:nvSpPr>
          <p:spPr bwMode="auto">
            <a:xfrm flipV="1">
              <a:off x="3382" y="2485"/>
              <a:ext cx="281" cy="1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6" name="Line 10"/>
            <p:cNvSpPr>
              <a:spLocks noChangeShapeType="1"/>
            </p:cNvSpPr>
            <p:nvPr/>
          </p:nvSpPr>
          <p:spPr bwMode="auto">
            <a:xfrm flipV="1">
              <a:off x="4508" y="2406"/>
              <a:ext cx="0" cy="1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7" name="Line 11"/>
            <p:cNvSpPr>
              <a:spLocks noChangeShapeType="1"/>
            </p:cNvSpPr>
            <p:nvPr/>
          </p:nvSpPr>
          <p:spPr bwMode="auto">
            <a:xfrm>
              <a:off x="4254" y="2857"/>
              <a:ext cx="377" cy="2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8" name="Line 12"/>
            <p:cNvSpPr>
              <a:spLocks noChangeShapeType="1"/>
            </p:cNvSpPr>
            <p:nvPr/>
          </p:nvSpPr>
          <p:spPr bwMode="auto">
            <a:xfrm flipV="1">
              <a:off x="4088" y="3425"/>
              <a:ext cx="410" cy="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9" name="Line 13"/>
            <p:cNvSpPr>
              <a:spLocks noChangeShapeType="1"/>
            </p:cNvSpPr>
            <p:nvPr/>
          </p:nvSpPr>
          <p:spPr bwMode="auto">
            <a:xfrm flipH="1">
              <a:off x="4240" y="3425"/>
              <a:ext cx="258" cy="3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0" name="Text Box 14"/>
            <p:cNvSpPr txBox="1">
              <a:spLocks noChangeArrowheads="1"/>
            </p:cNvSpPr>
            <p:nvPr/>
          </p:nvSpPr>
          <p:spPr bwMode="auto">
            <a:xfrm>
              <a:off x="2906" y="2129"/>
              <a:ext cx="65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000"/>
                <a:t>Nucleus</a:t>
              </a:r>
            </a:p>
            <a:p>
              <a:pPr algn="ctr" eaLnBrk="0" hangingPunct="0"/>
              <a:r>
                <a:rPr lang="en-US" sz="1000"/>
                <a:t>(contains DNA)</a:t>
              </a:r>
            </a:p>
          </p:txBody>
        </p:sp>
        <p:sp>
          <p:nvSpPr>
            <p:cNvPr id="19471" name="Text Box 15"/>
            <p:cNvSpPr txBox="1">
              <a:spLocks noChangeArrowheads="1"/>
            </p:cNvSpPr>
            <p:nvPr/>
          </p:nvSpPr>
          <p:spPr bwMode="auto">
            <a:xfrm>
              <a:off x="3627" y="2414"/>
              <a:ext cx="5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b="1"/>
                <a:t>Eukar</a:t>
              </a:r>
              <a:r>
                <a:rPr lang="en-US" sz="200" b="1"/>
                <a:t> </a:t>
              </a:r>
              <a:r>
                <a:rPr lang="en-US" sz="1000" b="1"/>
                <a:t>yotic </a:t>
              </a:r>
            </a:p>
            <a:p>
              <a:pPr eaLnBrk="0" hangingPunct="0"/>
              <a:r>
                <a:rPr lang="en-US" sz="1000" b="1"/>
                <a:t>cell</a:t>
              </a:r>
            </a:p>
          </p:txBody>
        </p:sp>
        <p:sp>
          <p:nvSpPr>
            <p:cNvPr id="19472" name="Text Box 16"/>
            <p:cNvSpPr txBox="1">
              <a:spLocks noChangeArrowheads="1"/>
            </p:cNvSpPr>
            <p:nvPr/>
          </p:nvSpPr>
          <p:spPr bwMode="auto">
            <a:xfrm>
              <a:off x="4161" y="2262"/>
              <a:ext cx="71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000" b="1"/>
                <a:t>Prokar</a:t>
              </a:r>
              <a:r>
                <a:rPr lang="en-US" sz="200" b="1"/>
                <a:t> </a:t>
              </a:r>
              <a:r>
                <a:rPr lang="en-US" sz="1000" b="1"/>
                <a:t>yotic cell</a:t>
              </a:r>
            </a:p>
          </p:txBody>
        </p:sp>
        <p:sp>
          <p:nvSpPr>
            <p:cNvPr id="19473" name="Text Box 17"/>
            <p:cNvSpPr txBox="1">
              <a:spLocks noChangeArrowheads="1"/>
            </p:cNvSpPr>
            <p:nvPr/>
          </p:nvSpPr>
          <p:spPr bwMode="auto">
            <a:xfrm>
              <a:off x="4379" y="3102"/>
              <a:ext cx="5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000"/>
                <a:t>DNA</a:t>
              </a:r>
            </a:p>
            <a:p>
              <a:pPr algn="ctr" eaLnBrk="0" hangingPunct="0"/>
              <a:r>
                <a:rPr lang="en-US" sz="1000"/>
                <a:t>(no nucleus)</a:t>
              </a:r>
            </a:p>
          </p:txBody>
        </p:sp>
        <p:sp>
          <p:nvSpPr>
            <p:cNvPr id="19474" name="Text Box 18"/>
            <p:cNvSpPr txBox="1">
              <a:spLocks noChangeArrowheads="1"/>
            </p:cNvSpPr>
            <p:nvPr/>
          </p:nvSpPr>
          <p:spPr bwMode="auto">
            <a:xfrm>
              <a:off x="4450" y="3341"/>
              <a:ext cx="5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000"/>
                <a:t>Organelles</a:t>
              </a:r>
            </a:p>
          </p:txBody>
        </p:sp>
        <p:sp>
          <p:nvSpPr>
            <p:cNvPr id="19475" name="Text Box 19"/>
            <p:cNvSpPr txBox="1">
              <a:spLocks noChangeArrowheads="1"/>
            </p:cNvSpPr>
            <p:nvPr/>
          </p:nvSpPr>
          <p:spPr bwMode="auto">
            <a:xfrm rot="-5400000">
              <a:off x="4841" y="3791"/>
              <a:ext cx="4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000"/>
                <a:t>25,000 </a:t>
              </a:r>
              <a:r>
                <a:rPr lang="en-US" sz="1000">
                  <a:sym typeface="Symbol" pitchFamily="18" charset="2"/>
                </a:rPr>
                <a:t></a:t>
              </a:r>
              <a:endParaRPr lang="en-US" sz="1000"/>
            </a:p>
          </p:txBody>
        </p:sp>
      </p:grpSp>
      <p:sp>
        <p:nvSpPr>
          <p:cNvPr id="19462" name="Text Box 21"/>
          <p:cNvSpPr txBox="1">
            <a:spLocks noChangeArrowheads="1"/>
          </p:cNvSpPr>
          <p:nvPr/>
        </p:nvSpPr>
        <p:spPr bwMode="auto">
          <a:xfrm>
            <a:off x="2168525" y="5710238"/>
            <a:ext cx="9048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Figure 1.3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EVOLUTION, UNITY, AND DIVERSITY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1.4 The unity of life: All forms of life have common features</a:t>
            </a:r>
          </a:p>
          <a:p>
            <a:pPr marL="640080" lvl="1" indent="-334963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DNA is the genetic information</a:t>
            </a:r>
          </a:p>
          <a:p>
            <a:pPr marL="1814513" lvl="2" indent="-53340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For constructing the molecules that make up cells and organisms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  <p:sp>
        <p:nvSpPr>
          <p:cNvPr id="20484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1314450"/>
          </a:xfrm>
        </p:spPr>
        <p:txBody>
          <a:bodyPr/>
          <a:lstStyle/>
          <a:p>
            <a:pPr lvl="1" indent="-334963" eaLnBrk="1" hangingPunct="1">
              <a:spcBef>
                <a:spcPct val="25000"/>
              </a:spcBef>
            </a:pPr>
            <a:r>
              <a:rPr lang="en-US" sz="2200" smtClean="0"/>
              <a:t>Each species’ genetic instructions</a:t>
            </a:r>
          </a:p>
          <a:p>
            <a:pPr marL="1814513" lvl="2" indent="-533400" eaLnBrk="1" hangingPunct="1">
              <a:spcBef>
                <a:spcPct val="25000"/>
              </a:spcBef>
            </a:pPr>
            <a:r>
              <a:rPr lang="en-US" sz="2200" smtClean="0"/>
              <a:t>Are coded in the sequences of the four building blocks making up DNA’s two helically coiled chains</a:t>
            </a:r>
            <a:endParaRPr lang="en-US" smtClean="0"/>
          </a:p>
        </p:txBody>
      </p:sp>
      <p:sp>
        <p:nvSpPr>
          <p:cNvPr id="21507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4441825" y="1952625"/>
            <a:ext cx="895350" cy="4549775"/>
            <a:chOff x="2798" y="1230"/>
            <a:chExt cx="564" cy="2866"/>
          </a:xfrm>
        </p:grpSpPr>
        <p:pic>
          <p:nvPicPr>
            <p:cNvPr id="21510" name="Picture 6" descr="01_04aDNAstrand_U.jpg                                          001D064BAbhinav                        B9EC3DD1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98" y="1230"/>
              <a:ext cx="564" cy="2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1" name="Text Box 7"/>
            <p:cNvSpPr txBox="1">
              <a:spLocks noChangeArrowheads="1"/>
            </p:cNvSpPr>
            <p:nvPr/>
          </p:nvSpPr>
          <p:spPr bwMode="auto">
            <a:xfrm>
              <a:off x="3021" y="1342"/>
              <a:ext cx="1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200"/>
                <a:t>A</a:t>
              </a:r>
            </a:p>
          </p:txBody>
        </p:sp>
        <p:sp>
          <p:nvSpPr>
            <p:cNvPr id="21512" name="Text Box 8"/>
            <p:cNvSpPr txBox="1">
              <a:spLocks noChangeArrowheads="1"/>
            </p:cNvSpPr>
            <p:nvPr/>
          </p:nvSpPr>
          <p:spPr bwMode="auto">
            <a:xfrm>
              <a:off x="2957" y="1525"/>
              <a:ext cx="18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200"/>
                <a:t>C</a:t>
              </a:r>
            </a:p>
          </p:txBody>
        </p:sp>
        <p:sp>
          <p:nvSpPr>
            <p:cNvPr id="21513" name="Text Box 9"/>
            <p:cNvSpPr txBox="1">
              <a:spLocks noChangeArrowheads="1"/>
            </p:cNvSpPr>
            <p:nvPr/>
          </p:nvSpPr>
          <p:spPr bwMode="auto">
            <a:xfrm>
              <a:off x="2966" y="1717"/>
              <a:ext cx="17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200"/>
                <a:t>T</a:t>
              </a:r>
            </a:p>
          </p:txBody>
        </p:sp>
        <p:sp>
          <p:nvSpPr>
            <p:cNvPr id="21514" name="Text Box 10"/>
            <p:cNvSpPr txBox="1">
              <a:spLocks noChangeArrowheads="1"/>
            </p:cNvSpPr>
            <p:nvPr/>
          </p:nvSpPr>
          <p:spPr bwMode="auto">
            <a:xfrm>
              <a:off x="3027" y="1903"/>
              <a:ext cx="1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200"/>
                <a:t>A</a:t>
              </a:r>
            </a:p>
          </p:txBody>
        </p:sp>
        <p:sp>
          <p:nvSpPr>
            <p:cNvPr id="21515" name="Text Box 11"/>
            <p:cNvSpPr txBox="1">
              <a:spLocks noChangeArrowheads="1"/>
            </p:cNvSpPr>
            <p:nvPr/>
          </p:nvSpPr>
          <p:spPr bwMode="auto">
            <a:xfrm>
              <a:off x="2962" y="2091"/>
              <a:ext cx="17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200"/>
                <a:t>T</a:t>
              </a:r>
            </a:p>
          </p:txBody>
        </p:sp>
        <p:sp>
          <p:nvSpPr>
            <p:cNvPr id="21516" name="Text Box 12"/>
            <p:cNvSpPr txBox="1">
              <a:spLocks noChangeArrowheads="1"/>
            </p:cNvSpPr>
            <p:nvPr/>
          </p:nvSpPr>
          <p:spPr bwMode="auto">
            <a:xfrm>
              <a:off x="3019" y="2279"/>
              <a:ext cx="1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200"/>
                <a:t>A</a:t>
              </a:r>
            </a:p>
          </p:txBody>
        </p:sp>
        <p:sp>
          <p:nvSpPr>
            <p:cNvPr id="21517" name="Text Box 13"/>
            <p:cNvSpPr txBox="1">
              <a:spLocks noChangeArrowheads="1"/>
            </p:cNvSpPr>
            <p:nvPr/>
          </p:nvSpPr>
          <p:spPr bwMode="auto">
            <a:xfrm>
              <a:off x="2952" y="2473"/>
              <a:ext cx="18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200"/>
                <a:t>C</a:t>
              </a:r>
            </a:p>
          </p:txBody>
        </p:sp>
        <p:sp>
          <p:nvSpPr>
            <p:cNvPr id="21518" name="Text Box 14"/>
            <p:cNvSpPr txBox="1">
              <a:spLocks noChangeArrowheads="1"/>
            </p:cNvSpPr>
            <p:nvPr/>
          </p:nvSpPr>
          <p:spPr bwMode="auto">
            <a:xfrm>
              <a:off x="2952" y="2667"/>
              <a:ext cx="18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200"/>
                <a:t>C</a:t>
              </a:r>
            </a:p>
          </p:txBody>
        </p:sp>
        <p:sp>
          <p:nvSpPr>
            <p:cNvPr id="21519" name="Text Box 15"/>
            <p:cNvSpPr txBox="1">
              <a:spLocks noChangeArrowheads="1"/>
            </p:cNvSpPr>
            <p:nvPr/>
          </p:nvSpPr>
          <p:spPr bwMode="auto">
            <a:xfrm>
              <a:off x="3028" y="2852"/>
              <a:ext cx="1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200"/>
                <a:t>G</a:t>
              </a:r>
            </a:p>
          </p:txBody>
        </p:sp>
        <p:sp>
          <p:nvSpPr>
            <p:cNvPr id="21520" name="Text Box 16"/>
            <p:cNvSpPr txBox="1">
              <a:spLocks noChangeArrowheads="1"/>
            </p:cNvSpPr>
            <p:nvPr/>
          </p:nvSpPr>
          <p:spPr bwMode="auto">
            <a:xfrm>
              <a:off x="2962" y="3048"/>
              <a:ext cx="17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200"/>
                <a:t>T</a:t>
              </a:r>
            </a:p>
          </p:txBody>
        </p:sp>
        <p:sp>
          <p:nvSpPr>
            <p:cNvPr id="21521" name="Text Box 17"/>
            <p:cNvSpPr txBox="1">
              <a:spLocks noChangeArrowheads="1"/>
            </p:cNvSpPr>
            <p:nvPr/>
          </p:nvSpPr>
          <p:spPr bwMode="auto">
            <a:xfrm>
              <a:off x="3020" y="3240"/>
              <a:ext cx="1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200"/>
                <a:t>A</a:t>
              </a:r>
            </a:p>
          </p:txBody>
        </p:sp>
        <p:sp>
          <p:nvSpPr>
            <p:cNvPr id="21522" name="Text Box 18"/>
            <p:cNvSpPr txBox="1">
              <a:spLocks noChangeArrowheads="1"/>
            </p:cNvSpPr>
            <p:nvPr/>
          </p:nvSpPr>
          <p:spPr bwMode="auto">
            <a:xfrm>
              <a:off x="3021" y="3427"/>
              <a:ext cx="1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200"/>
                <a:t>G</a:t>
              </a:r>
            </a:p>
          </p:txBody>
        </p:sp>
        <p:sp>
          <p:nvSpPr>
            <p:cNvPr id="21523" name="Text Box 19"/>
            <p:cNvSpPr txBox="1">
              <a:spLocks noChangeArrowheads="1"/>
            </p:cNvSpPr>
            <p:nvPr/>
          </p:nvSpPr>
          <p:spPr bwMode="auto">
            <a:xfrm>
              <a:off x="2962" y="3626"/>
              <a:ext cx="17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200"/>
                <a:t>T</a:t>
              </a:r>
            </a:p>
          </p:txBody>
        </p:sp>
        <p:sp>
          <p:nvSpPr>
            <p:cNvPr id="21524" name="Text Box 20"/>
            <p:cNvSpPr txBox="1">
              <a:spLocks noChangeArrowheads="1"/>
            </p:cNvSpPr>
            <p:nvPr/>
          </p:nvSpPr>
          <p:spPr bwMode="auto">
            <a:xfrm>
              <a:off x="3028" y="3817"/>
              <a:ext cx="1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200"/>
                <a:t>A</a:t>
              </a:r>
            </a:p>
          </p:txBody>
        </p:sp>
      </p:grpSp>
      <p:sp>
        <p:nvSpPr>
          <p:cNvPr id="21509" name="Text Box 22"/>
          <p:cNvSpPr txBox="1">
            <a:spLocks noChangeArrowheads="1"/>
          </p:cNvSpPr>
          <p:nvPr/>
        </p:nvSpPr>
        <p:spPr bwMode="auto">
          <a:xfrm>
            <a:off x="2168525" y="61801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Figure 1.4A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1720850"/>
          </a:xfrm>
        </p:spPr>
        <p:txBody>
          <a:bodyPr>
            <a:normAutofit fontScale="25000" lnSpcReduction="20000"/>
          </a:bodyPr>
          <a:lstStyle/>
          <a:p>
            <a:pPr marL="640080" lvl="1" indent="-334963" eaLnBrk="1" fontAlgn="auto" hangingPunct="1">
              <a:spcBef>
                <a:spcPct val="2500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11200" b="1" dirty="0" smtClean="0"/>
              <a:t>All organisms share a common set of features</a:t>
            </a:r>
          </a:p>
          <a:p>
            <a:pPr marL="1814513" lvl="2" indent="-533400" eaLnBrk="1" fontAlgn="auto" hangingPunct="1">
              <a:spcBef>
                <a:spcPct val="25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1200" dirty="0" smtClean="0"/>
              <a:t>Ordered structures</a:t>
            </a:r>
          </a:p>
          <a:p>
            <a:pPr marL="1814513" lvl="2" indent="-533400" eaLnBrk="1" fontAlgn="auto" hangingPunct="1">
              <a:spcBef>
                <a:spcPct val="25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1200" dirty="0" smtClean="0"/>
              <a:t>Regulation of internal conditions</a:t>
            </a:r>
          </a:p>
          <a:p>
            <a:pPr marL="1814513" lvl="2" indent="-533400" eaLnBrk="1" fontAlgn="auto" hangingPunct="1">
              <a:spcBef>
                <a:spcPct val="25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1200" dirty="0" smtClean="0"/>
              <a:t>Growth and development</a:t>
            </a:r>
          </a:p>
          <a:p>
            <a:pPr marL="1814513" lvl="2" indent="-533400" eaLnBrk="1" fontAlgn="auto" hangingPunct="1">
              <a:spcBef>
                <a:spcPct val="25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1200" dirty="0" smtClean="0"/>
              <a:t>Energy use</a:t>
            </a:r>
          </a:p>
          <a:p>
            <a:pPr marL="1814513" lvl="2" indent="-533400" eaLnBrk="1" fontAlgn="auto" hangingPunct="1">
              <a:spcBef>
                <a:spcPct val="25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1200" dirty="0" smtClean="0"/>
              <a:t>Response to environmental stimuli</a:t>
            </a:r>
          </a:p>
          <a:p>
            <a:pPr marL="1814513" lvl="2" indent="-533400" eaLnBrk="1" fontAlgn="auto" hangingPunct="1">
              <a:spcBef>
                <a:spcPct val="25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1200" dirty="0" smtClean="0"/>
              <a:t>The ability to reproduce and evolve</a:t>
            </a:r>
          </a:p>
          <a:p>
            <a:pPr marL="1814513" lvl="2" indent="-533400" eaLnBrk="1" fontAlgn="auto" hangingPunct="1">
              <a:spcBef>
                <a:spcPct val="2500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2600" dirty="0" smtClean="0"/>
          </a:p>
        </p:txBody>
      </p:sp>
      <p:sp>
        <p:nvSpPr>
          <p:cNvPr id="22531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390525"/>
            <a:ext cx="8229600" cy="1457325"/>
          </a:xfrm>
        </p:spPr>
        <p:txBody>
          <a:bodyPr/>
          <a:lstStyle/>
          <a:p>
            <a:r>
              <a:rPr lang="en-US" smtClean="0"/>
              <a:t>7 Properties common to all organisms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1. Order</a:t>
            </a:r>
          </a:p>
          <a:p>
            <a:pPr lvl="1"/>
            <a:r>
              <a:rPr lang="en-US" smtClean="0"/>
              <a:t>All living things exhibit complex organization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2. Regulation</a:t>
            </a:r>
          </a:p>
          <a:p>
            <a:pPr lvl="1"/>
            <a:r>
              <a:rPr lang="en-US" smtClean="0"/>
              <a:t>Mechanisms regulate and internal environment</a:t>
            </a:r>
          </a:p>
          <a:p>
            <a:pPr lvl="1"/>
            <a:r>
              <a:rPr lang="en-US" smtClean="0"/>
              <a:t>homeostasis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3. Growth and development</a:t>
            </a:r>
          </a:p>
          <a:p>
            <a:pPr lvl="1"/>
            <a:r>
              <a:rPr lang="en-US" smtClean="0"/>
              <a:t>Inherited information carried on genes controls and organism  growth and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7 Properties common to all organisms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 2" pitchFamily="18" charset="2"/>
              <a:buNone/>
            </a:pPr>
            <a:r>
              <a:rPr lang="en-US" smtClean="0"/>
              <a:t>4. Energy Utilization</a:t>
            </a:r>
          </a:p>
          <a:p>
            <a:pPr lvl="1"/>
            <a:r>
              <a:rPr lang="en-US" smtClean="0"/>
              <a:t>All organism take in energy and transform it to utilize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5. Response to environment</a:t>
            </a:r>
          </a:p>
          <a:p>
            <a:pPr lvl="1"/>
            <a:r>
              <a:rPr lang="en-US" smtClean="0"/>
              <a:t>Organisms respond to environmental stimuli</a:t>
            </a:r>
          </a:p>
          <a:p>
            <a:pPr lvl="2"/>
            <a:r>
              <a:rPr lang="en-US" smtClean="0"/>
              <a:t>e.g. the venus fly trap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6. Reproduction</a:t>
            </a:r>
          </a:p>
          <a:p>
            <a:pPr lvl="1"/>
            <a:r>
              <a:rPr lang="en-US" smtClean="0"/>
              <a:t>Organism reproduce their own kind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7. Evolution</a:t>
            </a:r>
          </a:p>
          <a:p>
            <a:pPr lvl="1"/>
            <a:r>
              <a:rPr lang="en-US" smtClean="0"/>
              <a:t>The ability to adapt and physically change to environmental demands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13 August 2010	(1</a:t>
            </a:r>
            <a:r>
              <a:rPr lang="en-US" baseline="30000" smtClean="0"/>
              <a:t>st</a:t>
            </a:r>
            <a:r>
              <a:rPr lang="en-US" smtClean="0"/>
              <a:t> period)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Collect lab safety documents</a:t>
            </a:r>
          </a:p>
          <a:p>
            <a:r>
              <a:rPr lang="en-US" smtClean="0"/>
              <a:t>Collect profiles (5pts)</a:t>
            </a:r>
          </a:p>
          <a:p>
            <a:r>
              <a:rPr lang="en-US" smtClean="0"/>
              <a:t>Notebook check</a:t>
            </a:r>
          </a:p>
          <a:p>
            <a:r>
              <a:rPr lang="en-US" smtClean="0"/>
              <a:t>Lecture:</a:t>
            </a:r>
          </a:p>
          <a:p>
            <a:pPr lvl="1"/>
            <a:r>
              <a:rPr lang="en-US" smtClean="0"/>
              <a:t>1.1 – 1.2</a:t>
            </a:r>
          </a:p>
          <a:p>
            <a:r>
              <a:rPr lang="en-US" smtClean="0"/>
              <a:t>HW</a:t>
            </a:r>
          </a:p>
          <a:p>
            <a:pPr lvl="1"/>
            <a:r>
              <a:rPr lang="en-US" smtClean="0"/>
              <a:t>Review and fill in notes</a:t>
            </a:r>
          </a:p>
          <a:p>
            <a:pPr lvl="1"/>
            <a:r>
              <a:rPr lang="en-US" smtClean="0"/>
              <a:t>Quiz Tuesday [1.1 – 1.5]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571500" y="3448050"/>
            <a:ext cx="7800975" cy="3116263"/>
            <a:chOff x="348" y="1864"/>
            <a:chExt cx="5058" cy="2133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348" y="1864"/>
              <a:ext cx="5058" cy="2064"/>
              <a:chOff x="444" y="1864"/>
              <a:chExt cx="5058" cy="2064"/>
            </a:xfrm>
          </p:grpSpPr>
          <p:pic>
            <p:nvPicPr>
              <p:cNvPr id="25612" name="Picture 5" descr="01_04dResponseToStimuli_UP.jpg                                 001D064BAbhinav                        B9EC3DD1: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4" y="1864"/>
                <a:ext cx="2309" cy="20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13" name="Picture 6" descr="01_04eReproduction_UP.jpg                                      001D064BAbhinav                        B9EC3DD1: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686" y="1873"/>
                <a:ext cx="2816" cy="20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5610" name="Text Box 8"/>
            <p:cNvSpPr txBox="1">
              <a:spLocks noChangeArrowheads="1"/>
            </p:cNvSpPr>
            <p:nvPr/>
          </p:nvSpPr>
          <p:spPr bwMode="auto">
            <a:xfrm>
              <a:off x="382" y="3824"/>
              <a:ext cx="63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/>
                <a:t>Figure 1.4D</a:t>
              </a:r>
            </a:p>
          </p:txBody>
        </p:sp>
        <p:sp>
          <p:nvSpPr>
            <p:cNvPr id="25611" name="Text Box 9"/>
            <p:cNvSpPr txBox="1">
              <a:spLocks noChangeArrowheads="1"/>
            </p:cNvSpPr>
            <p:nvPr/>
          </p:nvSpPr>
          <p:spPr bwMode="auto">
            <a:xfrm>
              <a:off x="2620" y="3824"/>
              <a:ext cx="63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/>
                <a:t>Figure 1.4E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685800" y="714375"/>
            <a:ext cx="5924550" cy="2552700"/>
            <a:chOff x="715" y="1455"/>
            <a:chExt cx="4313" cy="2592"/>
          </a:xfrm>
        </p:grpSpPr>
        <p:pic>
          <p:nvPicPr>
            <p:cNvPr id="25605" name="Picture 5" descr="01_04bLifeIsOrdered_UP.jpg                                     001D064BAbhinav                        B9EC3DD1: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15" y="1455"/>
              <a:ext cx="2576" cy="2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6" name="Text Box 9"/>
            <p:cNvSpPr txBox="1">
              <a:spLocks noChangeArrowheads="1"/>
            </p:cNvSpPr>
            <p:nvPr/>
          </p:nvSpPr>
          <p:spPr bwMode="auto">
            <a:xfrm>
              <a:off x="822" y="3864"/>
              <a:ext cx="63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/>
                <a:t>Figure 1.4B</a:t>
              </a:r>
            </a:p>
          </p:txBody>
        </p:sp>
        <p:pic>
          <p:nvPicPr>
            <p:cNvPr id="25607" name="Picture 8" descr="01_04cHomeostasis_UP.jpg                                       001D064BAbhinav                        B9EC3DD1: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171" y="1500"/>
              <a:ext cx="1857" cy="2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8" name="Text Box 7"/>
            <p:cNvSpPr txBox="1">
              <a:spLocks noChangeArrowheads="1"/>
            </p:cNvSpPr>
            <p:nvPr/>
          </p:nvSpPr>
          <p:spPr bwMode="auto">
            <a:xfrm>
              <a:off x="3252" y="3864"/>
              <a:ext cx="63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/>
                <a:t>Figure 1.4C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STOP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17 August 2010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Collect Student Profile</a:t>
            </a:r>
          </a:p>
          <a:p>
            <a:r>
              <a:rPr lang="en-US" smtClean="0"/>
              <a:t>Quiz 1.1 – 1.3</a:t>
            </a:r>
          </a:p>
          <a:p>
            <a:r>
              <a:rPr lang="en-US" smtClean="0"/>
              <a:t>Science Journal Entry – Due Next class Session</a:t>
            </a:r>
          </a:p>
          <a:p>
            <a:r>
              <a:rPr lang="en-US" smtClean="0"/>
              <a:t>Lecture: 1.4 – 1.6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Science Journals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49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6582"/>
                <a:gridCol w="6871854"/>
                <a:gridCol w="651164"/>
              </a:tblGrid>
              <a:tr h="7526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Your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</a:p>
                    <a:p>
                      <a:pPr algn="r"/>
                      <a:endParaRPr lang="en-US" dirty="0" smtClean="0"/>
                    </a:p>
                    <a:p>
                      <a:pPr algn="r"/>
                      <a:r>
                        <a:rPr lang="en-US" sz="1600" dirty="0" smtClean="0"/>
                        <a:t>page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Mrs. Hayden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Freshman Biology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Science Journal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Using Life’s Levels of Organization to define and identify Ecosystem, Community, Population and Organism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Writing a hypothesis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second Journal Entry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63725"/>
          <a:ext cx="8257309" cy="4335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954"/>
                <a:gridCol w="7306198"/>
                <a:gridCol w="459157"/>
              </a:tblGrid>
              <a:tr h="73876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Your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Mrs. Hayden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 August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Life’s Level of Organization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Using Life’s Levels of Organization define and identify in your neighborhood/backyard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Ecosystem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Community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371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Population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9371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Organism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249238"/>
            <a:ext cx="8229600" cy="1598612"/>
          </a:xfrm>
        </p:spPr>
        <p:txBody>
          <a:bodyPr/>
          <a:lstStyle/>
          <a:p>
            <a:r>
              <a:rPr lang="en-US" smtClean="0"/>
              <a:t>Should you need to continue onto the next page: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090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5855"/>
                <a:gridCol w="6816436"/>
                <a:gridCol w="637309"/>
              </a:tblGrid>
              <a:tr h="752619"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Using Life’s Levels of </a:t>
                      </a:r>
                      <a:r>
                        <a:rPr lang="en-US" baseline="0" dirty="0" smtClean="0"/>
                        <a:t> Organization Cont.,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Your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 August</a:t>
                      </a:r>
                      <a:r>
                        <a:rPr lang="en-US" baseline="0" dirty="0" smtClean="0"/>
                        <a:t>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18 August 2010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Quiz 1.1 – 1.4</a:t>
            </a:r>
          </a:p>
          <a:p>
            <a:r>
              <a:rPr lang="en-US" smtClean="0"/>
              <a:t>Lecture :	</a:t>
            </a:r>
          </a:p>
          <a:p>
            <a:pPr lvl="1"/>
            <a:r>
              <a:rPr lang="en-US" smtClean="0"/>
              <a:t>1.5 – 1.7</a:t>
            </a:r>
          </a:p>
          <a:p>
            <a:r>
              <a:rPr lang="en-US" smtClean="0"/>
              <a:t>Quiz Next Class:</a:t>
            </a:r>
          </a:p>
          <a:p>
            <a:pPr lvl="1"/>
            <a:r>
              <a:rPr lang="en-US" smtClean="0"/>
              <a:t>1.5 – 1.7</a:t>
            </a:r>
          </a:p>
          <a:p>
            <a:r>
              <a:rPr lang="en-US" smtClean="0"/>
              <a:t>Science Journal Due Next Class</a:t>
            </a:r>
          </a:p>
          <a:p>
            <a:endParaRPr lang="en-US" smtClean="0"/>
          </a:p>
          <a:p>
            <a:r>
              <a:rPr lang="en-US" smtClean="0"/>
              <a:t>Test:    Tuesday,  23 August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smtClean="0"/>
              <a:t>1.5 The diversity of life can be arranged into three domains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indent="-334963" eaLnBrk="1" hangingPunct="1"/>
            <a:r>
              <a:rPr lang="en-US" smtClean="0"/>
              <a:t>Biologists have named and identified 1.8 million species.</a:t>
            </a:r>
          </a:p>
          <a:p>
            <a:pPr lvl="1" indent="-334963" eaLnBrk="1" hangingPunct="1"/>
            <a:r>
              <a:rPr lang="en-US" smtClean="0"/>
              <a:t>Estimates for the total number of species range from</a:t>
            </a:r>
          </a:p>
          <a:p>
            <a:pPr lvl="2" indent="-334963" eaLnBrk="1" hangingPunct="1"/>
            <a:r>
              <a:rPr lang="en-US" smtClean="0"/>
              <a:t>10 million to 200 million</a:t>
            </a:r>
          </a:p>
          <a:p>
            <a:pPr lvl="1" indent="-334963" eaLnBrk="1" hangingPunct="1"/>
            <a:r>
              <a:rPr lang="en-US" smtClean="0"/>
              <a:t>Scientist like to put ‘like-kind’ organism into categories.</a:t>
            </a:r>
          </a:p>
          <a:p>
            <a:pPr lvl="2" indent="-334963" eaLnBrk="1" hangingPunct="1"/>
            <a:r>
              <a:rPr lang="en-US" b="1" i="1" smtClean="0"/>
              <a:t>Taxonomy</a:t>
            </a:r>
          </a:p>
          <a:p>
            <a:pPr lvl="3" indent="-334963" eaLnBrk="1" hangingPunct="1"/>
            <a:r>
              <a:rPr lang="en-US" smtClean="0"/>
              <a:t>The branch of biology that names and classifies species</a:t>
            </a:r>
          </a:p>
          <a:p>
            <a:pPr lvl="2" indent="-334963" eaLnBrk="1" hangingPunct="1"/>
            <a:endParaRPr lang="en-US" smtClean="0"/>
          </a:p>
        </p:txBody>
      </p:sp>
      <p:sp>
        <p:nvSpPr>
          <p:cNvPr id="33796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Organisms are grouped (classified)into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indent="-334963" eaLnBrk="1" hangingPunct="1"/>
            <a:r>
              <a:rPr lang="en-US" smtClean="0"/>
              <a:t>Domain Bacteria </a:t>
            </a:r>
          </a:p>
          <a:p>
            <a:pPr lvl="2" indent="-334963" eaLnBrk="1" hangingPunct="1"/>
            <a:r>
              <a:rPr lang="en-US" smtClean="0"/>
              <a:t>Domain  Archaea	</a:t>
            </a:r>
            <a:r>
              <a:rPr lang="en-US" sz="4000" baseline="30000" smtClean="0">
                <a:solidFill>
                  <a:srgbClr val="FF0000"/>
                </a:solidFill>
              </a:rPr>
              <a:t>Prokaryotic cells</a:t>
            </a:r>
          </a:p>
          <a:p>
            <a:pPr lvl="2" indent="-334963" eaLnBrk="1" hangingPunct="1"/>
            <a:r>
              <a:rPr lang="en-US" smtClean="0"/>
              <a:t>eukaryotic domain (</a:t>
            </a:r>
            <a:r>
              <a:rPr lang="en-US" smtClean="0">
                <a:solidFill>
                  <a:srgbClr val="FF0000"/>
                </a:solidFill>
              </a:rPr>
              <a:t>Eukaryotic cells</a:t>
            </a:r>
            <a:r>
              <a:rPr lang="en-US" smtClean="0"/>
              <a:t>)</a:t>
            </a:r>
          </a:p>
          <a:p>
            <a:pPr lvl="2" indent="-334963" eaLnBrk="1" hangingPunct="1"/>
            <a:endParaRPr lang="en-US" smtClean="0"/>
          </a:p>
          <a:p>
            <a:pPr lvl="2" indent="-334963" eaLnBrk="1" hangingPunct="1"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To Which of the Three Domains Do We Belong?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		</a:t>
            </a:r>
            <a:r>
              <a:rPr lang="en-US" smtClean="0">
                <a:solidFill>
                  <a:srgbClr val="FF0000"/>
                </a:solidFill>
              </a:rPr>
              <a:t>Eukaryotic cells</a:t>
            </a:r>
          </a:p>
        </p:txBody>
      </p:sp>
      <p:sp>
        <p:nvSpPr>
          <p:cNvPr id="4" name="Right Brace 3"/>
          <p:cNvSpPr/>
          <p:nvPr/>
        </p:nvSpPr>
        <p:spPr>
          <a:xfrm>
            <a:off x="3709988" y="2024063"/>
            <a:ext cx="274637" cy="62706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579938" y="3678238"/>
            <a:ext cx="4122737" cy="2801937"/>
            <a:chOff x="2885" y="2365"/>
            <a:chExt cx="2597" cy="1765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2885" y="2365"/>
              <a:ext cx="2597" cy="1699"/>
              <a:chOff x="2981" y="896"/>
              <a:chExt cx="2597" cy="1699"/>
            </a:xfrm>
          </p:grpSpPr>
          <p:pic>
            <p:nvPicPr>
              <p:cNvPr id="35852" name="Picture 10" descr="01_05bDomainArchaea_UP.jpg                                     001D064BAbhinav                        B9EC3DD1: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81" y="896"/>
                <a:ext cx="2536" cy="16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853" name="Text Box 11"/>
              <p:cNvSpPr txBox="1">
                <a:spLocks noChangeArrowheads="1"/>
              </p:cNvSpPr>
              <p:nvPr/>
            </p:nvSpPr>
            <p:spPr bwMode="auto">
              <a:xfrm rot="-5400000">
                <a:off x="5141" y="2130"/>
                <a:ext cx="70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0" hangingPunct="0"/>
                <a:r>
                  <a:rPr lang="en-US" sz="1200"/>
                  <a:t>SEM 25,000</a:t>
                </a:r>
                <a:r>
                  <a:rPr lang="en-US" sz="1200">
                    <a:sym typeface="Symbol" pitchFamily="18" charset="2"/>
                  </a:rPr>
                  <a:t></a:t>
                </a:r>
              </a:p>
            </p:txBody>
          </p:sp>
        </p:grpSp>
        <p:sp>
          <p:nvSpPr>
            <p:cNvPr id="35851" name="Text Box 16"/>
            <p:cNvSpPr txBox="1">
              <a:spLocks noChangeArrowheads="1"/>
            </p:cNvSpPr>
            <p:nvPr/>
          </p:nvSpPr>
          <p:spPr bwMode="auto">
            <a:xfrm>
              <a:off x="2926" y="3957"/>
              <a:ext cx="63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/>
                <a:t>Figure 1.5B</a:t>
              </a:r>
            </a:p>
          </p:txBody>
        </p:sp>
      </p:grp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604838"/>
          </a:xfrm>
        </p:spPr>
        <p:txBody>
          <a:bodyPr/>
          <a:lstStyle/>
          <a:p>
            <a:pPr lvl="1" indent="-334963" eaLnBrk="1" hangingPunct="1"/>
            <a:r>
              <a:rPr lang="en-US" smtClean="0"/>
              <a:t>Domains Bacteria and Archaea</a:t>
            </a:r>
          </a:p>
        </p:txBody>
      </p:sp>
      <p:sp>
        <p:nvSpPr>
          <p:cNvPr id="35844" name="FlagCount" hidden="1">
            <a:hlinkClick r:id="rId4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27025" y="1274763"/>
            <a:ext cx="4398963" cy="2640012"/>
            <a:chOff x="206" y="803"/>
            <a:chExt cx="2771" cy="1663"/>
          </a:xfrm>
        </p:grpSpPr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261" y="803"/>
              <a:ext cx="2716" cy="1555"/>
              <a:chOff x="277" y="891"/>
              <a:chExt cx="2692" cy="1531"/>
            </a:xfrm>
          </p:grpSpPr>
          <p:pic>
            <p:nvPicPr>
              <p:cNvPr id="35848" name="Picture 6" descr="&#10;01_05a.jpg                                                     001D064BAbhinav                        B9EC3DD1: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77" y="891"/>
                <a:ext cx="2554" cy="14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849" name="Text Box 7"/>
              <p:cNvSpPr txBox="1">
                <a:spLocks noChangeArrowheads="1"/>
              </p:cNvSpPr>
              <p:nvPr/>
            </p:nvSpPr>
            <p:spPr bwMode="auto">
              <a:xfrm rot="-5400000">
                <a:off x="2565" y="2017"/>
                <a:ext cx="638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0" hangingPunct="0"/>
                <a:r>
                  <a:rPr lang="en-US" sz="1200"/>
                  <a:t>SEM 3,250</a:t>
                </a:r>
                <a:r>
                  <a:rPr lang="en-US" sz="1200">
                    <a:sym typeface="Symbol" pitchFamily="18" charset="2"/>
                  </a:rPr>
                  <a:t></a:t>
                </a:r>
                <a:endParaRPr lang="en-US" sz="1200"/>
              </a:p>
            </p:txBody>
          </p:sp>
        </p:grpSp>
        <p:sp>
          <p:nvSpPr>
            <p:cNvPr id="35847" name="Text Box 15"/>
            <p:cNvSpPr txBox="1">
              <a:spLocks noChangeArrowheads="1"/>
            </p:cNvSpPr>
            <p:nvPr/>
          </p:nvSpPr>
          <p:spPr bwMode="auto">
            <a:xfrm>
              <a:off x="206" y="2293"/>
              <a:ext cx="63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/>
                <a:t>Figure 1.5A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13 August 2010  (3</a:t>
            </a:r>
            <a:r>
              <a:rPr lang="en-US" baseline="30000" smtClean="0"/>
              <a:t>rd</a:t>
            </a:r>
            <a:r>
              <a:rPr lang="en-US" smtClean="0"/>
              <a:t>/4</a:t>
            </a:r>
            <a:r>
              <a:rPr lang="en-US" baseline="30000" smtClean="0"/>
              <a:t>th</a:t>
            </a:r>
            <a:r>
              <a:rPr lang="en-US" smtClean="0"/>
              <a:t>)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Collect lab safety documents</a:t>
            </a:r>
          </a:p>
          <a:p>
            <a:r>
              <a:rPr lang="en-US" smtClean="0"/>
              <a:t>Read and Sign Academic contract</a:t>
            </a:r>
          </a:p>
          <a:p>
            <a:r>
              <a:rPr lang="en-US" smtClean="0"/>
              <a:t>Review Wiki Website</a:t>
            </a:r>
          </a:p>
          <a:p>
            <a:r>
              <a:rPr lang="en-US" smtClean="0"/>
              <a:t>Notebook check</a:t>
            </a:r>
          </a:p>
          <a:p>
            <a:r>
              <a:rPr lang="en-US" smtClean="0"/>
              <a:t>Lecture:</a:t>
            </a:r>
          </a:p>
          <a:p>
            <a:pPr lvl="1"/>
            <a:r>
              <a:rPr lang="en-US" smtClean="0"/>
              <a:t>1.1 – 1.5 Exploring Life</a:t>
            </a:r>
          </a:p>
          <a:p>
            <a:r>
              <a:rPr lang="en-US" smtClean="0"/>
              <a:t>HW</a:t>
            </a:r>
          </a:p>
          <a:p>
            <a:pPr lvl="1"/>
            <a:r>
              <a:rPr lang="en-US" smtClean="0"/>
              <a:t>Complete, print and return student profile Tuesday</a:t>
            </a:r>
          </a:p>
          <a:p>
            <a:pPr lvl="1"/>
            <a:r>
              <a:rPr lang="en-US" smtClean="0"/>
              <a:t>Print chapter objectives – be able to answer 1.1 – 1.</a:t>
            </a:r>
          </a:p>
          <a:p>
            <a:pPr lvl="1"/>
            <a:r>
              <a:rPr lang="en-US" smtClean="0"/>
              <a:t>Quiz Tuesday over lectured material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2117725"/>
          </a:xfrm>
        </p:spPr>
        <p:txBody>
          <a:bodyPr/>
          <a:lstStyle/>
          <a:p>
            <a:pPr marL="449263" lvl="1" indent="-334963" eaLnBrk="1" hangingPunct="1">
              <a:spcBef>
                <a:spcPct val="25000"/>
              </a:spcBef>
            </a:pPr>
            <a:r>
              <a:rPr lang="en-US" sz="2600" smtClean="0"/>
              <a:t>Domain Eukarya includes</a:t>
            </a:r>
          </a:p>
          <a:p>
            <a:pPr marL="1096963" lvl="2" indent="-533400" eaLnBrk="1" hangingPunct="1">
              <a:spcBef>
                <a:spcPct val="25000"/>
              </a:spcBef>
            </a:pPr>
            <a:r>
              <a:rPr lang="en-US" sz="2600" smtClean="0"/>
              <a:t>Protists (protozoans and algae, falling into multiple kingdoms)</a:t>
            </a:r>
          </a:p>
          <a:p>
            <a:pPr marL="1096963" lvl="2" indent="-533400" eaLnBrk="1" hangingPunct="1">
              <a:spcBef>
                <a:spcPct val="25000"/>
              </a:spcBef>
            </a:pPr>
            <a:r>
              <a:rPr lang="en-US" sz="2600" smtClean="0"/>
              <a:t>The kingdoms Fungi, Plantae, and Animalia</a:t>
            </a:r>
            <a:endParaRPr lang="en-US" smtClean="0"/>
          </a:p>
        </p:txBody>
      </p:sp>
      <p:sp>
        <p:nvSpPr>
          <p:cNvPr id="36867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  <p:pic>
        <p:nvPicPr>
          <p:cNvPr id="36868" name="Picture 6" descr="01_05cDomainEukarya_UP.jpg                                     001D064BAbhinav                        B9EC3DD1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27388" y="2701925"/>
            <a:ext cx="4618037" cy="380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Text Box 7"/>
          <p:cNvSpPr txBox="1">
            <a:spLocks noChangeArrowheads="1"/>
          </p:cNvSpPr>
          <p:nvPr/>
        </p:nvSpPr>
        <p:spPr bwMode="auto">
          <a:xfrm rot="-5400000">
            <a:off x="3014663" y="3713162"/>
            <a:ext cx="4699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000"/>
              <a:t>275</a:t>
            </a:r>
            <a:r>
              <a:rPr lang="en-US" sz="1000">
                <a:sym typeface="Symbol" pitchFamily="18" charset="2"/>
              </a:rPr>
              <a:t></a:t>
            </a:r>
          </a:p>
        </p:txBody>
      </p:sp>
      <p:sp>
        <p:nvSpPr>
          <p:cNvPr id="36870" name="Text Box 8"/>
          <p:cNvSpPr txBox="1">
            <a:spLocks noChangeArrowheads="1"/>
          </p:cNvSpPr>
          <p:nvPr/>
        </p:nvSpPr>
        <p:spPr bwMode="auto">
          <a:xfrm>
            <a:off x="3538538" y="4000500"/>
            <a:ext cx="1282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000"/>
              <a:t>Protists </a:t>
            </a:r>
          </a:p>
          <a:p>
            <a:pPr algn="ctr" eaLnBrk="0" hangingPunct="0"/>
            <a:r>
              <a:rPr lang="en-US" sz="1000"/>
              <a:t>(multiple kingdoms)</a:t>
            </a:r>
          </a:p>
        </p:txBody>
      </p:sp>
      <p:sp>
        <p:nvSpPr>
          <p:cNvPr id="36871" name="Text Box 9"/>
          <p:cNvSpPr txBox="1">
            <a:spLocks noChangeArrowheads="1"/>
          </p:cNvSpPr>
          <p:nvPr/>
        </p:nvSpPr>
        <p:spPr bwMode="auto">
          <a:xfrm>
            <a:off x="6324600" y="3084513"/>
            <a:ext cx="10334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000"/>
              <a:t>Kingdom Fungi</a:t>
            </a:r>
          </a:p>
        </p:txBody>
      </p:sp>
      <p:sp>
        <p:nvSpPr>
          <p:cNvPr id="36872" name="Text Box 10"/>
          <p:cNvSpPr txBox="1">
            <a:spLocks noChangeArrowheads="1"/>
          </p:cNvSpPr>
          <p:nvPr/>
        </p:nvSpPr>
        <p:spPr bwMode="auto">
          <a:xfrm>
            <a:off x="6440488" y="3860800"/>
            <a:ext cx="12033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000"/>
              <a:t>Kingdom Animalia</a:t>
            </a:r>
          </a:p>
        </p:txBody>
      </p:sp>
      <p:sp>
        <p:nvSpPr>
          <p:cNvPr id="36873" name="Text Box 11"/>
          <p:cNvSpPr txBox="1">
            <a:spLocks noChangeArrowheads="1"/>
          </p:cNvSpPr>
          <p:nvPr/>
        </p:nvSpPr>
        <p:spPr bwMode="auto">
          <a:xfrm>
            <a:off x="5487988" y="6019800"/>
            <a:ext cx="682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000"/>
              <a:t>Kingdom</a:t>
            </a:r>
          </a:p>
          <a:p>
            <a:pPr eaLnBrk="0" hangingPunct="0"/>
            <a:r>
              <a:rPr lang="en-US" sz="1000"/>
              <a:t>Plantae</a:t>
            </a:r>
          </a:p>
        </p:txBody>
      </p:sp>
      <p:sp>
        <p:nvSpPr>
          <p:cNvPr id="36874" name="Text Box 13"/>
          <p:cNvSpPr txBox="1">
            <a:spLocks noChangeArrowheads="1"/>
          </p:cNvSpPr>
          <p:nvPr/>
        </p:nvSpPr>
        <p:spPr bwMode="auto">
          <a:xfrm>
            <a:off x="2168525" y="62182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Figure 1.5C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5" descr="01_06aCharlesDarwin_UP.jpg                                     001D064BAbhinav                        B9EC3DD1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3" y="2925763"/>
            <a:ext cx="3109912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spcBef>
                <a:spcPct val="25000"/>
              </a:spcBef>
            </a:pPr>
            <a:r>
              <a:rPr lang="en-US" sz="3600" smtClean="0"/>
              <a:t>1.6 Evolution explains the unity and diversity of life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idx="1"/>
          </p:nvPr>
        </p:nvSpPr>
        <p:spPr>
          <a:xfrm>
            <a:off x="157163" y="1922463"/>
            <a:ext cx="8699500" cy="4700587"/>
          </a:xfrm>
        </p:spPr>
        <p:txBody>
          <a:bodyPr/>
          <a:lstStyle/>
          <a:p>
            <a:pPr lvl="1" indent="-334963" eaLnBrk="1" hangingPunct="1">
              <a:spcBef>
                <a:spcPct val="25000"/>
              </a:spcBef>
            </a:pPr>
            <a:r>
              <a:rPr lang="en-US" sz="2800" smtClean="0">
                <a:hlinkClick r:id="rId4"/>
              </a:rPr>
              <a:t>http://www.youtube.com/watch?v=vmphlbRhLu8</a:t>
            </a:r>
            <a:endParaRPr lang="en-US" sz="2800" smtClean="0"/>
          </a:p>
          <a:p>
            <a:pPr lvl="1" indent="-334963" eaLnBrk="1" hangingPunct="1">
              <a:spcBef>
                <a:spcPct val="25000"/>
              </a:spcBef>
            </a:pPr>
            <a:r>
              <a:rPr lang="en-US" sz="2700" smtClean="0"/>
              <a:t>Charles Dar</a:t>
            </a:r>
            <a:r>
              <a:rPr lang="en-US" sz="600" smtClean="0"/>
              <a:t> </a:t>
            </a:r>
            <a:r>
              <a:rPr lang="en-US" sz="2700" smtClean="0"/>
              <a:t>win</a:t>
            </a:r>
          </a:p>
          <a:p>
            <a:pPr marL="1814513" lvl="2" indent="-533400" eaLnBrk="1" hangingPunct="1">
              <a:spcBef>
                <a:spcPct val="25000"/>
              </a:spcBef>
            </a:pPr>
            <a:r>
              <a:rPr lang="en-US" sz="2700" smtClean="0"/>
              <a:t>Synthesized the theory of evolution </a:t>
            </a:r>
          </a:p>
          <a:p>
            <a:pPr marL="1814513" lvl="2" indent="-533400" eaLnBrk="1" hangingPunct="1">
              <a:spcBef>
                <a:spcPct val="25000"/>
              </a:spcBef>
              <a:buFont typeface="Wingdings 2" pitchFamily="18" charset="2"/>
              <a:buNone/>
            </a:pPr>
            <a:r>
              <a:rPr lang="en-US" sz="2700" smtClean="0"/>
              <a:t>		by natural selection</a:t>
            </a:r>
          </a:p>
          <a:p>
            <a:pPr marL="1814513" lvl="2" indent="-533400" eaLnBrk="1" hangingPunct="1">
              <a:spcBef>
                <a:spcPct val="25000"/>
              </a:spcBef>
            </a:pPr>
            <a:endParaRPr lang="en-US" smtClean="0"/>
          </a:p>
        </p:txBody>
      </p:sp>
      <p:sp>
        <p:nvSpPr>
          <p:cNvPr id="37893" name="FlagCount" hidden="1">
            <a:hlinkClick r:id="rId5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2168525" y="57102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Figure 1.6A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460875" y="2568575"/>
            <a:ext cx="3240088" cy="3957638"/>
            <a:chOff x="2810" y="1610"/>
            <a:chExt cx="2041" cy="2493"/>
          </a:xfrm>
        </p:grpSpPr>
        <p:pic>
          <p:nvPicPr>
            <p:cNvPr id="38918" name="Picture 6" descr="01_06bNaturalSelection_U.jpg                                   001D064BAbhinav                        B9EC3DD1: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10" y="1610"/>
              <a:ext cx="2041" cy="2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19" name="Text Box 7"/>
            <p:cNvSpPr txBox="1">
              <a:spLocks noChangeArrowheads="1"/>
            </p:cNvSpPr>
            <p:nvPr/>
          </p:nvSpPr>
          <p:spPr bwMode="auto">
            <a:xfrm>
              <a:off x="2852" y="2308"/>
              <a:ext cx="1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900" b="1">
                  <a:solidFill>
                    <a:schemeClr val="bg1"/>
                  </a:solidFill>
                </a:rPr>
                <a:t>1</a:t>
              </a:r>
              <a:endParaRPr lang="en-US" sz="900"/>
            </a:p>
          </p:txBody>
        </p:sp>
        <p:sp>
          <p:nvSpPr>
            <p:cNvPr id="38920" name="Text Box 8"/>
            <p:cNvSpPr txBox="1">
              <a:spLocks noChangeArrowheads="1"/>
            </p:cNvSpPr>
            <p:nvPr/>
          </p:nvSpPr>
          <p:spPr bwMode="auto">
            <a:xfrm>
              <a:off x="2855" y="3112"/>
              <a:ext cx="1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900" b="1">
                  <a:solidFill>
                    <a:schemeClr val="bg1"/>
                  </a:solidFill>
                </a:rPr>
                <a:t>2</a:t>
              </a:r>
              <a:endParaRPr lang="en-US" sz="900"/>
            </a:p>
          </p:txBody>
        </p:sp>
        <p:sp>
          <p:nvSpPr>
            <p:cNvPr id="38921" name="Text Box 9"/>
            <p:cNvSpPr txBox="1">
              <a:spLocks noChangeArrowheads="1"/>
            </p:cNvSpPr>
            <p:nvPr/>
          </p:nvSpPr>
          <p:spPr bwMode="auto">
            <a:xfrm>
              <a:off x="2855" y="3918"/>
              <a:ext cx="1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900" b="1">
                  <a:solidFill>
                    <a:schemeClr val="bg1"/>
                  </a:solidFill>
                </a:rPr>
                <a:t>3</a:t>
              </a:r>
              <a:endParaRPr lang="en-US" sz="900"/>
            </a:p>
          </p:txBody>
        </p:sp>
        <p:sp>
          <p:nvSpPr>
            <p:cNvPr id="38922" name="Text Box 10"/>
            <p:cNvSpPr txBox="1">
              <a:spLocks noChangeArrowheads="1"/>
            </p:cNvSpPr>
            <p:nvPr/>
          </p:nvSpPr>
          <p:spPr bwMode="auto">
            <a:xfrm>
              <a:off x="2924" y="2304"/>
              <a:ext cx="145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000"/>
                <a:t>Populations with varied inherited traits</a:t>
              </a:r>
            </a:p>
          </p:txBody>
        </p:sp>
        <p:sp>
          <p:nvSpPr>
            <p:cNvPr id="38923" name="Text Box 11"/>
            <p:cNvSpPr txBox="1">
              <a:spLocks noChangeArrowheads="1"/>
            </p:cNvSpPr>
            <p:nvPr/>
          </p:nvSpPr>
          <p:spPr bwMode="auto">
            <a:xfrm>
              <a:off x="2927" y="3107"/>
              <a:ext cx="160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000"/>
                <a:t>Elimination of individuals with certain traits</a:t>
              </a:r>
            </a:p>
          </p:txBody>
        </p:sp>
        <p:sp>
          <p:nvSpPr>
            <p:cNvPr id="38924" name="Text Box 12"/>
            <p:cNvSpPr txBox="1">
              <a:spLocks noChangeArrowheads="1"/>
            </p:cNvSpPr>
            <p:nvPr/>
          </p:nvSpPr>
          <p:spPr bwMode="auto">
            <a:xfrm>
              <a:off x="2921" y="3907"/>
              <a:ext cx="101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000"/>
                <a:t>Reproduction of survivors</a:t>
              </a:r>
            </a:p>
          </p:txBody>
        </p:sp>
      </p:grp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2073275"/>
          </a:xfrm>
        </p:spPr>
        <p:txBody>
          <a:bodyPr/>
          <a:lstStyle/>
          <a:p>
            <a:pPr lvl="1" indent="-334963" eaLnBrk="1" hangingPunct="1">
              <a:spcBef>
                <a:spcPct val="25000"/>
              </a:spcBef>
            </a:pPr>
            <a:r>
              <a:rPr lang="en-US" sz="2300" smtClean="0"/>
              <a:t>Natural selection is an editing mechanism</a:t>
            </a:r>
          </a:p>
          <a:p>
            <a:pPr marL="1814513" lvl="2" indent="-533400" eaLnBrk="1" hangingPunct="1">
              <a:spcBef>
                <a:spcPct val="25000"/>
              </a:spcBef>
            </a:pPr>
            <a:r>
              <a:rPr lang="en-US" sz="2300" smtClean="0"/>
              <a:t>That occurs when populations or organisms, having inherited variations, are exposed to environmental factors that favor the reproductive success of some individuals over others</a:t>
            </a:r>
          </a:p>
        </p:txBody>
      </p:sp>
      <p:sp>
        <p:nvSpPr>
          <p:cNvPr id="38916" name="FlagCount" hidden="1">
            <a:hlinkClick r:id="rId4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  <p:sp>
        <p:nvSpPr>
          <p:cNvPr id="38917" name="Text Box 15"/>
          <p:cNvSpPr txBox="1">
            <a:spLocks noChangeArrowheads="1"/>
          </p:cNvSpPr>
          <p:nvPr/>
        </p:nvSpPr>
        <p:spPr bwMode="auto">
          <a:xfrm>
            <a:off x="2168525" y="60150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Figure 1.6B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1541463"/>
          </a:xfrm>
        </p:spPr>
        <p:txBody>
          <a:bodyPr/>
          <a:lstStyle/>
          <a:p>
            <a:pPr lvl="1" indent="-334963" eaLnBrk="1" hangingPunct="1">
              <a:spcBef>
                <a:spcPct val="25000"/>
              </a:spcBef>
            </a:pPr>
            <a:r>
              <a:rPr lang="en-US" sz="2600" smtClean="0"/>
              <a:t>All organisms have adaptations</a:t>
            </a:r>
          </a:p>
          <a:p>
            <a:pPr marL="1814513" lvl="2" indent="-533400" eaLnBrk="1" hangingPunct="1">
              <a:spcBef>
                <a:spcPct val="25000"/>
              </a:spcBef>
            </a:pPr>
            <a:r>
              <a:rPr lang="en-US" sz="2600" smtClean="0"/>
              <a:t>That have evolved by means of natural selection</a:t>
            </a:r>
            <a:endParaRPr lang="en-US" smtClean="0"/>
          </a:p>
        </p:txBody>
      </p:sp>
      <p:sp>
        <p:nvSpPr>
          <p:cNvPr id="39939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  <p:pic>
        <p:nvPicPr>
          <p:cNvPr id="39940" name="Picture 6" descr="01_06cAdaptations_UP.jpg                                       001D064BAbhinav                        B9EC3DD1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0388" y="2471738"/>
            <a:ext cx="3200400" cy="299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7" descr="&#10;01_06c.jpg                                                     001D064BAbhinav                        B9EC3DD1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63925" y="2076450"/>
            <a:ext cx="4659313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Text Box 8"/>
          <p:cNvSpPr txBox="1">
            <a:spLocks noChangeArrowheads="1"/>
          </p:cNvSpPr>
          <p:nvPr/>
        </p:nvSpPr>
        <p:spPr bwMode="auto">
          <a:xfrm>
            <a:off x="3527425" y="2381250"/>
            <a:ext cx="1092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400"/>
              <a:t>Killer whale</a:t>
            </a:r>
          </a:p>
        </p:txBody>
      </p:sp>
      <p:sp>
        <p:nvSpPr>
          <p:cNvPr id="39943" name="Text Box 9"/>
          <p:cNvSpPr txBox="1">
            <a:spLocks noChangeArrowheads="1"/>
          </p:cNvSpPr>
          <p:nvPr/>
        </p:nvSpPr>
        <p:spPr bwMode="auto">
          <a:xfrm>
            <a:off x="3541713" y="4102100"/>
            <a:ext cx="874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sz="1400"/>
              <a:t>Pangolin</a:t>
            </a:r>
          </a:p>
        </p:txBody>
      </p:sp>
      <p:sp>
        <p:nvSpPr>
          <p:cNvPr id="39944" name="Text Box 10"/>
          <p:cNvSpPr txBox="1">
            <a:spLocks noChangeArrowheads="1"/>
          </p:cNvSpPr>
          <p:nvPr/>
        </p:nvSpPr>
        <p:spPr bwMode="auto">
          <a:xfrm>
            <a:off x="2168525" y="60912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Figure 1.6C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195263" y="704850"/>
            <a:ext cx="8686800" cy="2390775"/>
          </a:xfrm>
        </p:spPr>
        <p:txBody>
          <a:bodyPr/>
          <a:lstStyle/>
          <a:p>
            <a:r>
              <a:rPr lang="en-US" smtClean="0"/>
              <a:t>How Does Natural Selection enable a population of organisms to adapt to its environments?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457200" y="3382963"/>
            <a:ext cx="8229600" cy="2941637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12954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700" b="1" i="1" dirty="0" smtClean="0"/>
              <a:t>THE PROCESS OF SCIENCE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1.7 Scientists use two main approaches to learn about nature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</p:txBody>
      </p:sp>
      <p:sp>
        <p:nvSpPr>
          <p:cNvPr id="4198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Science : Latin verb meaning “to Know”</a:t>
            </a:r>
          </a:p>
          <a:p>
            <a:pPr eaLnBrk="1" hangingPunct="1"/>
            <a:r>
              <a:rPr lang="en-US" sz="2400" smtClean="0"/>
              <a:t>Science seeks to understand natural causes for natural phenomena.</a:t>
            </a:r>
          </a:p>
          <a:p>
            <a:pPr eaLnBrk="1" hangingPunct="1"/>
            <a:r>
              <a:rPr lang="en-US" sz="2400" smtClean="0"/>
              <a:t>Two Scientific Approaches</a:t>
            </a:r>
          </a:p>
          <a:p>
            <a:pPr marL="849313" lvl="1" indent="-457200" eaLnBrk="1" hangingPunct="1">
              <a:buFont typeface="Calibri" pitchFamily="34" charset="0"/>
              <a:buAutoNum type="arabicPeriod"/>
            </a:pPr>
            <a:r>
              <a:rPr lang="en-US" sz="2200" smtClean="0"/>
              <a:t>Discovery</a:t>
            </a:r>
          </a:p>
          <a:p>
            <a:pPr marL="849313" lvl="1" indent="-457200" eaLnBrk="1" hangingPunct="1">
              <a:buFont typeface="Calibri" pitchFamily="34" charset="0"/>
              <a:buAutoNum type="arabicPeriod"/>
            </a:pPr>
            <a:r>
              <a:rPr lang="en-US" sz="2200" smtClean="0"/>
              <a:t>Hypothesis-Bases Science</a:t>
            </a:r>
            <a:br>
              <a:rPr lang="en-US" sz="2200" smtClean="0"/>
            </a:br>
            <a:endParaRPr lang="en-US" sz="2200" smtClean="0"/>
          </a:p>
        </p:txBody>
      </p:sp>
      <p:sp>
        <p:nvSpPr>
          <p:cNvPr id="41988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2905125"/>
          </a:xfrm>
        </p:spPr>
        <p:txBody>
          <a:bodyPr>
            <a:normAutofit fontScale="92500"/>
          </a:bodyPr>
          <a:lstStyle/>
          <a:p>
            <a:pPr marL="0" indent="0" eaLnBrk="1" hangingPunct="1"/>
            <a:r>
              <a:rPr lang="en-US" i="1" smtClean="0"/>
              <a:t>Discovery Science</a:t>
            </a:r>
            <a:endParaRPr lang="en-US" smtClean="0"/>
          </a:p>
          <a:p>
            <a:pPr lvl="1" indent="-334963" eaLnBrk="1" hangingPunct="1"/>
            <a:r>
              <a:rPr lang="en-US" smtClean="0"/>
              <a:t>In discovery science (aka scientific inquiry)</a:t>
            </a:r>
          </a:p>
          <a:p>
            <a:pPr marL="1814513" lvl="2" indent="-533400" eaLnBrk="1" hangingPunct="1"/>
            <a:r>
              <a:rPr lang="en-US" smtClean="0"/>
              <a:t>Scientists </a:t>
            </a:r>
            <a:r>
              <a:rPr lang="en-US" smtClean="0">
                <a:solidFill>
                  <a:srgbClr val="FF0000"/>
                </a:solidFill>
              </a:rPr>
              <a:t>describe some aspect of the world </a:t>
            </a:r>
            <a:r>
              <a:rPr lang="en-US" smtClean="0"/>
              <a:t>and use </a:t>
            </a:r>
            <a:r>
              <a:rPr lang="en-US" i="1" smtClean="0">
                <a:solidFill>
                  <a:srgbClr val="FF0000"/>
                </a:solidFill>
              </a:rPr>
              <a:t>inductive reasoning </a:t>
            </a:r>
            <a:r>
              <a:rPr lang="en-US" smtClean="0"/>
              <a:t>to draw general conclusions</a:t>
            </a:r>
          </a:p>
          <a:p>
            <a:pPr marL="1814513" lvl="2" indent="-533400" eaLnBrk="1" hangingPunct="1">
              <a:buFont typeface="Wingdings 2" pitchFamily="18" charset="2"/>
              <a:buNone/>
            </a:pPr>
            <a:r>
              <a:rPr lang="en-US" smtClean="0"/>
              <a:t>(Inductive reasoning: general principles from a large number of observaitons)</a:t>
            </a:r>
          </a:p>
          <a:p>
            <a:pPr marL="1814513" lvl="2" indent="-533400" eaLnBrk="1" hangingPunct="1"/>
            <a:r>
              <a:rPr lang="en-US" smtClean="0"/>
              <a:t>scientists </a:t>
            </a:r>
            <a:r>
              <a:rPr lang="en-US" smtClean="0">
                <a:solidFill>
                  <a:srgbClr val="FF0000"/>
                </a:solidFill>
              </a:rPr>
              <a:t>observe </a:t>
            </a:r>
            <a:r>
              <a:rPr lang="en-US" smtClean="0"/>
              <a:t>and </a:t>
            </a:r>
            <a:r>
              <a:rPr lang="en-US" smtClean="0">
                <a:solidFill>
                  <a:srgbClr val="FF0000"/>
                </a:solidFill>
              </a:rPr>
              <a:t>describe</a:t>
            </a:r>
            <a:r>
              <a:rPr lang="en-US" smtClean="0"/>
              <a:t> objects and phenomena</a:t>
            </a:r>
          </a:p>
        </p:txBody>
      </p:sp>
      <p:sp>
        <p:nvSpPr>
          <p:cNvPr id="43011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5807075"/>
          </a:xfrm>
        </p:spPr>
        <p:txBody>
          <a:bodyPr/>
          <a:lstStyle/>
          <a:p>
            <a:pPr marL="0" indent="0" eaLnBrk="1" hangingPunct="1"/>
            <a:r>
              <a:rPr lang="en-US" i="1" smtClean="0"/>
              <a:t>Hypothesis-Based Science</a:t>
            </a:r>
            <a:endParaRPr lang="en-US" smtClean="0"/>
          </a:p>
          <a:p>
            <a:pPr lvl="1" indent="-334963" eaLnBrk="1" hangingPunct="1"/>
            <a:r>
              <a:rPr lang="en-US" smtClean="0"/>
              <a:t>In hypothesis-based science</a:t>
            </a:r>
          </a:p>
          <a:p>
            <a:pPr marL="1814513" lvl="2" indent="-533400" eaLnBrk="1" hangingPunct="1"/>
            <a:r>
              <a:rPr lang="en-US" smtClean="0"/>
              <a:t>Scientists attempt to</a:t>
            </a:r>
            <a:r>
              <a:rPr lang="en-US" smtClean="0">
                <a:solidFill>
                  <a:srgbClr val="FF0000"/>
                </a:solidFill>
              </a:rPr>
              <a:t> explain obser</a:t>
            </a:r>
            <a:r>
              <a:rPr lang="en-US" sz="60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vations </a:t>
            </a:r>
            <a:r>
              <a:rPr lang="en-US" smtClean="0"/>
              <a:t>by testing hypotheses.</a:t>
            </a:r>
          </a:p>
          <a:p>
            <a:pPr marL="2087563" lvl="3" indent="-533400" eaLnBrk="1" hangingPunct="1"/>
            <a:r>
              <a:rPr lang="en-US" smtClean="0"/>
              <a:t>propose hypotheses (A tentative explanation a scientist proposes for a specific phenomenon that has been observed.), </a:t>
            </a:r>
          </a:p>
          <a:p>
            <a:pPr marL="2087563" lvl="3" indent="-533400" eaLnBrk="1" hangingPunct="1"/>
            <a:r>
              <a:rPr lang="en-US" smtClean="0"/>
              <a:t>make deductions,</a:t>
            </a:r>
          </a:p>
          <a:p>
            <a:pPr marL="2087563" lvl="3" indent="-533400" eaLnBrk="1" hangingPunct="1"/>
            <a:r>
              <a:rPr lang="en-US" smtClean="0"/>
              <a:t> and test predictions.</a:t>
            </a:r>
          </a:p>
        </p:txBody>
      </p:sp>
      <p:sp>
        <p:nvSpPr>
          <p:cNvPr id="44035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19 August 2010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mtClean="0"/>
              <a:t>Collect Journals</a:t>
            </a:r>
          </a:p>
          <a:p>
            <a:r>
              <a:rPr lang="en-US" smtClean="0"/>
              <a:t>Quiz 1.4 – 1.6</a:t>
            </a:r>
          </a:p>
          <a:p>
            <a:r>
              <a:rPr lang="en-US" smtClean="0"/>
              <a:t>Lecture 1.7 – 1.9</a:t>
            </a:r>
          </a:p>
          <a:p>
            <a:r>
              <a:rPr lang="en-US" smtClean="0"/>
              <a:t>Journal Entry 2 – due next class session [Monday]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>
                <a:solidFill>
                  <a:srgbClr val="FF0000"/>
                </a:solidFill>
              </a:rPr>
              <a:t>TEST MONDAY CHAPTER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Science Journals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49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6582"/>
                <a:gridCol w="6871854"/>
                <a:gridCol w="651164"/>
              </a:tblGrid>
              <a:tr h="7526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Your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</a:p>
                    <a:p>
                      <a:pPr algn="r"/>
                      <a:endParaRPr lang="en-US" dirty="0" smtClean="0"/>
                    </a:p>
                    <a:p>
                      <a:pPr algn="r"/>
                      <a:r>
                        <a:rPr lang="en-US" sz="1600" dirty="0" smtClean="0"/>
                        <a:t>page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Mrs. Hayden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Freshman Biology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Science Journal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Using Life’s Levels of Organization to define and identify Ecosystem, Community, Population and Organism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Writing a hypothesis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17 August 2010  (5</a:t>
            </a:r>
            <a:r>
              <a:rPr lang="en-US" baseline="30000" smtClean="0"/>
              <a:t>rd</a:t>
            </a:r>
            <a:r>
              <a:rPr lang="en-US" smtClean="0"/>
              <a:t>/6</a:t>
            </a:r>
            <a:r>
              <a:rPr lang="en-US" baseline="30000" smtClean="0"/>
              <a:t>th</a:t>
            </a:r>
            <a:r>
              <a:rPr lang="en-US" smtClean="0"/>
              <a:t>)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Collect lab safety documents</a:t>
            </a:r>
          </a:p>
          <a:p>
            <a:r>
              <a:rPr lang="en-US" smtClean="0"/>
              <a:t>Collect Student Profile</a:t>
            </a:r>
          </a:p>
          <a:p>
            <a:r>
              <a:rPr lang="en-US" smtClean="0"/>
              <a:t>Lecture:</a:t>
            </a:r>
          </a:p>
          <a:p>
            <a:pPr lvl="1"/>
            <a:r>
              <a:rPr lang="en-US" smtClean="0"/>
              <a:t>1.1 – 1.4 Exploring Life</a:t>
            </a:r>
          </a:p>
          <a:p>
            <a:r>
              <a:rPr lang="en-US" smtClean="0"/>
              <a:t>HW</a:t>
            </a:r>
          </a:p>
          <a:p>
            <a:pPr lvl="1"/>
            <a:r>
              <a:rPr lang="en-US" smtClean="0"/>
              <a:t>chapter objectives – be able to answer 1.1 – 1.4</a:t>
            </a:r>
          </a:p>
          <a:p>
            <a:pPr lvl="1"/>
            <a:r>
              <a:rPr lang="en-US" smtClean="0"/>
              <a:t>Quiz Wednesday over lectured material</a:t>
            </a:r>
          </a:p>
          <a:p>
            <a:pPr lvl="1"/>
            <a:r>
              <a:rPr lang="en-US" smtClean="0"/>
              <a:t>Science Journal Entry: Life’s Level of Organization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</a:t>
            </a:r>
            <a:r>
              <a:rPr lang="en-US" baseline="30000" smtClean="0"/>
              <a:t>nd</a:t>
            </a:r>
            <a:r>
              <a:rPr lang="en-US" smtClean="0"/>
              <a:t>  Journal Entry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63725"/>
          <a:ext cx="8257309" cy="4066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954"/>
                <a:gridCol w="7306198"/>
                <a:gridCol w="459157"/>
              </a:tblGrid>
              <a:tr h="73876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Your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Mrs. Hayden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 August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Writing a hypothesis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  Write a hypothesis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dirty="0" smtClean="0"/>
                        <a:t>2.</a:t>
                      </a:r>
                      <a:r>
                        <a:rPr lang="en-US" baseline="0" dirty="0" smtClean="0"/>
                        <a:t> Design an experiment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dirty="0" smtClean="0"/>
                        <a:t>3. Identify the “experimental group” and the “control group”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9371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9371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507413" cy="1122362"/>
          </a:xfrm>
        </p:spPr>
        <p:txBody>
          <a:bodyPr/>
          <a:lstStyle/>
          <a:p>
            <a:r>
              <a:rPr lang="en-US" sz="4400" smtClean="0"/>
              <a:t>Journal Entry 2: Writing a hypothesis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193675" y="1593850"/>
            <a:ext cx="8493125" cy="473075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Wingdings 2" pitchFamily="18" charset="2"/>
              <a:buNone/>
            </a:pPr>
            <a:r>
              <a:rPr lang="en-US" smtClean="0"/>
              <a:t>You will Be given 3 Observations. Choose 2 of 3 and</a:t>
            </a:r>
          </a:p>
          <a:p>
            <a:pPr marL="514350" indent="-514350">
              <a:buFont typeface="Wingdings 2" pitchFamily="18" charset="2"/>
              <a:buNone/>
            </a:pPr>
            <a:r>
              <a:rPr lang="en-US" smtClean="0"/>
              <a:t>write(10 pts.):</a:t>
            </a:r>
          </a:p>
          <a:p>
            <a:pPr marL="514350" indent="-514350">
              <a:buFont typeface="Wingdings 2" pitchFamily="18" charset="2"/>
              <a:buNone/>
            </a:pPr>
            <a:endParaRPr lang="en-US" smtClean="0"/>
          </a:p>
          <a:p>
            <a:pPr marL="514350" indent="-514350">
              <a:buFont typeface="Wingdings 2" pitchFamily="18" charset="2"/>
              <a:buAutoNum type="arabicPeriod"/>
            </a:pPr>
            <a:r>
              <a:rPr lang="en-US" smtClean="0"/>
              <a:t>Write a hypothesis</a:t>
            </a:r>
          </a:p>
          <a:p>
            <a:pPr marL="514350" indent="-514350">
              <a:buFont typeface="Wingdings 2" pitchFamily="18" charset="2"/>
              <a:buAutoNum type="arabicPeriod"/>
            </a:pPr>
            <a:r>
              <a:rPr lang="en-US" smtClean="0"/>
              <a:t>Design an experiment</a:t>
            </a:r>
          </a:p>
          <a:p>
            <a:pPr marL="514350" indent="-514350">
              <a:buFont typeface="Wingdings 2" pitchFamily="18" charset="2"/>
              <a:buAutoNum type="arabicPeriod"/>
            </a:pPr>
            <a:r>
              <a:rPr lang="en-US" smtClean="0"/>
              <a:t>Identify your experimental group and your control group</a:t>
            </a:r>
          </a:p>
          <a:p>
            <a:pPr marL="514350" indent="-514350">
              <a:buFont typeface="Wingdings 2" pitchFamily="18" charset="2"/>
              <a:buNone/>
            </a:pPr>
            <a:r>
              <a:rPr lang="en-US" i="1" smtClean="0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Observations: Choose 2 of 3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Wingdings 2" pitchFamily="18" charset="2"/>
              <a:buNone/>
            </a:pPr>
            <a:r>
              <a:rPr lang="en-US" i="1" smtClean="0"/>
              <a:t>     Observation 1</a:t>
            </a:r>
          </a:p>
          <a:p>
            <a:pPr marL="881063" lvl="1" indent="-514350">
              <a:buFont typeface="Wingdings 2" pitchFamily="18" charset="2"/>
              <a:buNone/>
            </a:pPr>
            <a:r>
              <a:rPr lang="en-US" i="1" smtClean="0"/>
              <a:t>	“During the autumn leaves change color.”</a:t>
            </a:r>
            <a:endParaRPr lang="en-US" smtClean="0"/>
          </a:p>
          <a:p>
            <a:pPr marL="881063" lvl="1" indent="-514350">
              <a:buFont typeface="Wingdings 2" pitchFamily="18" charset="2"/>
              <a:buNone/>
            </a:pPr>
            <a:r>
              <a:rPr lang="en-US" i="1" smtClean="0"/>
              <a:t>Observation 2</a:t>
            </a:r>
          </a:p>
          <a:p>
            <a:pPr marL="881063" lvl="1" indent="-514350">
              <a:buFont typeface="Wingdings 2" pitchFamily="18" charset="2"/>
              <a:buNone/>
            </a:pPr>
            <a:endParaRPr lang="en-US" i="1" smtClean="0"/>
          </a:p>
          <a:p>
            <a:pPr marL="881063" lvl="1" indent="-514350">
              <a:buFont typeface="Wingdings 2" pitchFamily="18" charset="2"/>
              <a:buNone/>
            </a:pPr>
            <a:r>
              <a:rPr lang="en-US" i="1" smtClean="0"/>
              <a:t>	“Only a few species of plants can grow near the ocean.”</a:t>
            </a:r>
          </a:p>
          <a:p>
            <a:pPr marL="881063" lvl="1" indent="-514350">
              <a:buFont typeface="Wingdings 2" pitchFamily="18" charset="2"/>
              <a:buNone/>
            </a:pPr>
            <a:r>
              <a:rPr lang="en-US" i="1" smtClean="0"/>
              <a:t>Observation 3</a:t>
            </a:r>
          </a:p>
          <a:p>
            <a:pPr marL="881063" lvl="1" indent="-514350">
              <a:buFont typeface="Wingdings 2" pitchFamily="18" charset="2"/>
              <a:buNone/>
            </a:pPr>
            <a:r>
              <a:rPr lang="en-US" i="1" smtClean="0"/>
              <a:t>	“Sugar dissolves better in my hot tea than my ice tea”</a:t>
            </a:r>
          </a:p>
          <a:p>
            <a:pPr marL="881063" lvl="1" indent="-514350">
              <a:buFont typeface="Wingdings 2" pitchFamily="18" charset="2"/>
              <a:buNone/>
            </a:pPr>
            <a:endParaRPr lang="en-US" i="1" smtClean="0"/>
          </a:p>
          <a:p>
            <a:pPr marL="881063" lvl="1" indent="-514350">
              <a:buFont typeface="Wingdings 2" pitchFamily="18" charset="2"/>
              <a:buNone/>
            </a:pPr>
            <a:r>
              <a:rPr lang="en-US" i="1" smtClean="0"/>
              <a:t>If I do this…….then I should get……..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4668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1.8 With hypothesis-based science, we pose and test hypotheses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 indent="-334963" eaLnBrk="1" hangingPunct="1"/>
            <a:r>
              <a:rPr lang="en-US" smtClean="0"/>
              <a:t>Hypothesis-based science involves </a:t>
            </a:r>
            <a:r>
              <a:rPr lang="en-US" i="1" u="sng" smtClean="0">
                <a:solidFill>
                  <a:srgbClr val="FF0000"/>
                </a:solidFill>
              </a:rPr>
              <a:t>Deductive Reasoning </a:t>
            </a:r>
            <a:r>
              <a:rPr lang="en-US" smtClean="0"/>
              <a:t>(</a:t>
            </a:r>
            <a:r>
              <a:rPr lang="en-US" sz="1800" smtClean="0"/>
              <a:t>logic used to test hypothesis – flows from general </a:t>
            </a:r>
            <a:r>
              <a:rPr lang="en-US" sz="1800" smtClean="0">
                <a:latin typeface="Arial" charset="0"/>
                <a:cs typeface="Arial" charset="0"/>
              </a:rPr>
              <a:t>→specific)</a:t>
            </a:r>
            <a:endParaRPr lang="en-US" sz="1800" i="1" u="sng" smtClean="0">
              <a:solidFill>
                <a:srgbClr val="FF0000"/>
              </a:solidFill>
            </a:endParaRPr>
          </a:p>
          <a:p>
            <a:pPr marL="1814513" lvl="2" indent="-533400" eaLnBrk="1" hangingPunct="1"/>
            <a:r>
              <a:rPr lang="en-US" smtClean="0"/>
              <a:t>Obser</a:t>
            </a:r>
            <a:r>
              <a:rPr lang="en-US" sz="400" smtClean="0"/>
              <a:t> </a:t>
            </a:r>
            <a:r>
              <a:rPr lang="en-US" smtClean="0"/>
              <a:t>vations</a:t>
            </a:r>
          </a:p>
          <a:p>
            <a:pPr marL="1814513" lvl="2" indent="-533400" eaLnBrk="1" hangingPunct="1"/>
            <a:r>
              <a:rPr lang="en-US" smtClean="0"/>
              <a:t>Questions</a:t>
            </a:r>
          </a:p>
          <a:p>
            <a:pPr marL="1814513" lvl="2" indent="-533400" eaLnBrk="1" hangingPunct="1"/>
            <a:r>
              <a:rPr lang="en-US" smtClean="0"/>
              <a:t>Hypotheses as tentative answers to questions</a:t>
            </a:r>
          </a:p>
          <a:p>
            <a:pPr marL="1814513" lvl="2" indent="-533400" eaLnBrk="1" hangingPunct="1"/>
            <a:r>
              <a:rPr lang="en-US" smtClean="0"/>
              <a:t>Deductions leading to predictions</a:t>
            </a:r>
          </a:p>
          <a:p>
            <a:pPr marL="1814513" lvl="2" indent="-533400" eaLnBrk="1" hangingPunct="1"/>
            <a:r>
              <a:rPr lang="en-US" smtClean="0"/>
              <a:t>Tests of predictions</a:t>
            </a:r>
          </a:p>
          <a:p>
            <a:pPr marL="1814513" lvl="2" indent="-533400" eaLnBrk="1" hangingPunct="1">
              <a:buFont typeface="Wingdings 2" pitchFamily="18" charset="2"/>
              <a:buNone/>
            </a:pPr>
            <a:endParaRPr lang="en-US" smtClean="0"/>
          </a:p>
          <a:p>
            <a:pPr marL="1814513" lvl="2" indent="-533400" eaLnBrk="1" hangingPunct="1"/>
            <a:r>
              <a:rPr lang="en-US" smtClean="0">
                <a:solidFill>
                  <a:srgbClr val="FF0000"/>
                </a:solidFill>
              </a:rPr>
              <a:t>Deductive reasoning usually take the form of a predicition</a:t>
            </a:r>
          </a:p>
        </p:txBody>
      </p:sp>
      <p:sp>
        <p:nvSpPr>
          <p:cNvPr id="50180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1855788"/>
          </a:xfrm>
        </p:spPr>
        <p:txBody>
          <a:bodyPr/>
          <a:lstStyle/>
          <a:p>
            <a:pPr marL="0" indent="0" eaLnBrk="1" hangingPunct="1">
              <a:spcBef>
                <a:spcPct val="25000"/>
              </a:spcBef>
            </a:pPr>
            <a:r>
              <a:rPr lang="en-US" sz="2500" i="1" smtClean="0"/>
              <a:t>A Case Study from Ever</a:t>
            </a:r>
            <a:r>
              <a:rPr lang="en-US" sz="400" i="1" smtClean="0"/>
              <a:t> </a:t>
            </a:r>
            <a:r>
              <a:rPr lang="en-US" sz="2500" i="1" smtClean="0"/>
              <a:t>yday Life</a:t>
            </a:r>
            <a:endParaRPr lang="en-US" smtClean="0"/>
          </a:p>
          <a:p>
            <a:pPr lvl="1" indent="-334963" eaLnBrk="1" hangingPunct="1">
              <a:spcBef>
                <a:spcPct val="25000"/>
              </a:spcBef>
            </a:pPr>
            <a:r>
              <a:rPr lang="en-US" sz="2200" smtClean="0"/>
              <a:t>Deductive reasoning is used in testing hypotheses as follows</a:t>
            </a:r>
          </a:p>
          <a:p>
            <a:pPr marL="1814513" lvl="2" indent="-533400" eaLnBrk="1" hangingPunct="1">
              <a:spcBef>
                <a:spcPct val="25000"/>
              </a:spcBef>
            </a:pPr>
            <a:r>
              <a:rPr lang="en-US" sz="2200" smtClean="0"/>
              <a:t>If a hypothesis is correct, and we test it, then we can expect a par</a:t>
            </a:r>
            <a:r>
              <a:rPr lang="en-US" sz="400" smtClean="0"/>
              <a:t> </a:t>
            </a:r>
            <a:r>
              <a:rPr lang="en-US" sz="2200" smtClean="0"/>
              <a:t>ticular outcome</a:t>
            </a:r>
            <a:endParaRPr lang="en-US" smtClean="0"/>
          </a:p>
        </p:txBody>
      </p:sp>
      <p:sp>
        <p:nvSpPr>
          <p:cNvPr id="51203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4124325" y="2368550"/>
            <a:ext cx="3733800" cy="4038600"/>
            <a:chOff x="2790" y="1556"/>
            <a:chExt cx="2352" cy="2544"/>
          </a:xfrm>
        </p:grpSpPr>
        <p:pic>
          <p:nvPicPr>
            <p:cNvPr id="51207" name="Picture 18" descr="01_08aScientificMethod_3_U.jpg                                 001D064BAbhinav                        B9EC3DD1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90" y="1556"/>
              <a:ext cx="2352" cy="2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08" name="Text Box 19"/>
            <p:cNvSpPr txBox="1">
              <a:spLocks noChangeArrowheads="1"/>
            </p:cNvSpPr>
            <p:nvPr/>
          </p:nvSpPr>
          <p:spPr bwMode="auto">
            <a:xfrm>
              <a:off x="3720" y="1883"/>
              <a:ext cx="49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800"/>
                <a:t>Observations</a:t>
              </a:r>
            </a:p>
          </p:txBody>
        </p:sp>
        <p:sp>
          <p:nvSpPr>
            <p:cNvPr id="51209" name="Text Box 20"/>
            <p:cNvSpPr txBox="1">
              <a:spLocks noChangeArrowheads="1"/>
            </p:cNvSpPr>
            <p:nvPr/>
          </p:nvSpPr>
          <p:spPr bwMode="auto">
            <a:xfrm>
              <a:off x="3771" y="2341"/>
              <a:ext cx="37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800"/>
                <a:t>Question</a:t>
              </a:r>
            </a:p>
          </p:txBody>
        </p:sp>
        <p:sp>
          <p:nvSpPr>
            <p:cNvPr id="51210" name="Text Box 21"/>
            <p:cNvSpPr txBox="1">
              <a:spLocks noChangeArrowheads="1"/>
            </p:cNvSpPr>
            <p:nvPr/>
          </p:nvSpPr>
          <p:spPr bwMode="auto">
            <a:xfrm>
              <a:off x="3104" y="2486"/>
              <a:ext cx="56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800"/>
                <a:t>Hypothesis # 1:</a:t>
              </a:r>
            </a:p>
            <a:p>
              <a:pPr eaLnBrk="0" hangingPunct="0"/>
              <a:r>
                <a:rPr lang="en-US" sz="800"/>
                <a:t>Dead batteries</a:t>
              </a:r>
            </a:p>
          </p:txBody>
        </p:sp>
        <p:sp>
          <p:nvSpPr>
            <p:cNvPr id="51211" name="Text Box 22"/>
            <p:cNvSpPr txBox="1">
              <a:spLocks noChangeArrowheads="1"/>
            </p:cNvSpPr>
            <p:nvPr/>
          </p:nvSpPr>
          <p:spPr bwMode="auto">
            <a:xfrm>
              <a:off x="4263" y="2486"/>
              <a:ext cx="56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800"/>
                <a:t>Hypothesis # 2:</a:t>
              </a:r>
            </a:p>
            <a:p>
              <a:pPr eaLnBrk="0" hangingPunct="0"/>
              <a:r>
                <a:rPr lang="en-US" sz="800"/>
                <a:t>Burnt-out bulb</a:t>
              </a:r>
            </a:p>
          </p:txBody>
        </p:sp>
        <p:sp>
          <p:nvSpPr>
            <p:cNvPr id="51212" name="Text Box 23"/>
            <p:cNvSpPr txBox="1">
              <a:spLocks noChangeArrowheads="1"/>
            </p:cNvSpPr>
            <p:nvPr/>
          </p:nvSpPr>
          <p:spPr bwMode="auto">
            <a:xfrm>
              <a:off x="3056" y="2741"/>
              <a:ext cx="667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800"/>
                <a:t>Prediction:</a:t>
              </a:r>
            </a:p>
            <a:p>
              <a:pPr eaLnBrk="0" hangingPunct="0"/>
              <a:r>
                <a:rPr lang="en-US" sz="800"/>
                <a:t>Replacing batteries</a:t>
              </a:r>
            </a:p>
            <a:p>
              <a:pPr eaLnBrk="0" hangingPunct="0"/>
              <a:r>
                <a:rPr lang="en-US" sz="800"/>
                <a:t>will fix problem</a:t>
              </a:r>
            </a:p>
          </p:txBody>
        </p:sp>
        <p:sp>
          <p:nvSpPr>
            <p:cNvPr id="51213" name="Text Box 24"/>
            <p:cNvSpPr txBox="1">
              <a:spLocks noChangeArrowheads="1"/>
            </p:cNvSpPr>
            <p:nvPr/>
          </p:nvSpPr>
          <p:spPr bwMode="auto">
            <a:xfrm>
              <a:off x="4274" y="2742"/>
              <a:ext cx="542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800"/>
                <a:t>Prediction:</a:t>
              </a:r>
            </a:p>
            <a:p>
              <a:pPr eaLnBrk="0" hangingPunct="0"/>
              <a:r>
                <a:rPr lang="en-US" sz="800"/>
                <a:t>Replacing bulb</a:t>
              </a:r>
            </a:p>
            <a:p>
              <a:pPr eaLnBrk="0" hangingPunct="0"/>
              <a:r>
                <a:rPr lang="en-US" sz="800"/>
                <a:t>will fix problem</a:t>
              </a:r>
            </a:p>
          </p:txBody>
        </p:sp>
        <p:sp>
          <p:nvSpPr>
            <p:cNvPr id="51214" name="Text Box 25"/>
            <p:cNvSpPr txBox="1">
              <a:spLocks noChangeArrowheads="1"/>
            </p:cNvSpPr>
            <p:nvPr/>
          </p:nvSpPr>
          <p:spPr bwMode="auto">
            <a:xfrm>
              <a:off x="3113" y="3395"/>
              <a:ext cx="53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800"/>
                <a:t>Test prediction</a:t>
              </a:r>
            </a:p>
          </p:txBody>
        </p:sp>
        <p:sp>
          <p:nvSpPr>
            <p:cNvPr id="51215" name="Text Box 26"/>
            <p:cNvSpPr txBox="1">
              <a:spLocks noChangeArrowheads="1"/>
            </p:cNvSpPr>
            <p:nvPr/>
          </p:nvSpPr>
          <p:spPr bwMode="auto">
            <a:xfrm>
              <a:off x="4277" y="3396"/>
              <a:ext cx="53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800"/>
                <a:t>Test prediction</a:t>
              </a:r>
            </a:p>
          </p:txBody>
        </p:sp>
        <p:sp>
          <p:nvSpPr>
            <p:cNvPr id="51216" name="Text Box 27"/>
            <p:cNvSpPr txBox="1">
              <a:spLocks noChangeArrowheads="1"/>
            </p:cNvSpPr>
            <p:nvPr/>
          </p:nvSpPr>
          <p:spPr bwMode="auto">
            <a:xfrm>
              <a:off x="2982" y="3905"/>
              <a:ext cx="799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800"/>
                <a:t>Test falsifies hypothesis</a:t>
              </a:r>
            </a:p>
          </p:txBody>
        </p:sp>
        <p:sp>
          <p:nvSpPr>
            <p:cNvPr id="51217" name="Text Box 28"/>
            <p:cNvSpPr txBox="1">
              <a:spLocks noChangeArrowheads="1"/>
            </p:cNvSpPr>
            <p:nvPr/>
          </p:nvSpPr>
          <p:spPr bwMode="auto">
            <a:xfrm>
              <a:off x="4072" y="3901"/>
              <a:ext cx="101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800"/>
                <a:t>Test does not falsify hypothesis</a:t>
              </a:r>
            </a:p>
          </p:txBody>
        </p:sp>
      </p:grpSp>
      <p:sp>
        <p:nvSpPr>
          <p:cNvPr id="51205" name="Text Box 30"/>
          <p:cNvSpPr txBox="1">
            <a:spLocks noChangeArrowheads="1"/>
          </p:cNvSpPr>
          <p:nvPr/>
        </p:nvSpPr>
        <p:spPr bwMode="auto">
          <a:xfrm>
            <a:off x="2168525" y="61039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Figure 1.8A</a:t>
            </a:r>
          </a:p>
        </p:txBody>
      </p:sp>
      <p:sp>
        <p:nvSpPr>
          <p:cNvPr id="51206" name="TextBox 16"/>
          <p:cNvSpPr txBox="1">
            <a:spLocks noChangeArrowheads="1"/>
          </p:cNvSpPr>
          <p:nvPr/>
        </p:nvSpPr>
        <p:spPr bwMode="auto">
          <a:xfrm>
            <a:off x="527050" y="2936875"/>
            <a:ext cx="2749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“If …….then “ logic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90513"/>
            <a:ext cx="8534400" cy="2784475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spcBef>
                <a:spcPct val="25000"/>
              </a:spcBef>
            </a:pPr>
            <a:r>
              <a:rPr lang="en-US" sz="2800" i="1" smtClean="0"/>
              <a:t>A Case Study of Hypothesis-Based Science</a:t>
            </a:r>
            <a:endParaRPr lang="en-US" smtClean="0"/>
          </a:p>
          <a:p>
            <a:pPr lvl="1" indent="-334963" eaLnBrk="1" hangingPunct="1">
              <a:spcBef>
                <a:spcPct val="25000"/>
              </a:spcBef>
            </a:pPr>
            <a:r>
              <a:rPr lang="en-US" sz="2600" smtClean="0"/>
              <a:t>In experiments designed to test hypotheses</a:t>
            </a:r>
          </a:p>
          <a:p>
            <a:pPr marL="1814513" lvl="2" indent="-533400" eaLnBrk="1" hangingPunct="1">
              <a:spcBef>
                <a:spcPct val="25000"/>
              </a:spcBef>
            </a:pPr>
            <a:r>
              <a:rPr lang="en-US" sz="2600" smtClean="0"/>
              <a:t>The use of control groups and experimental groups helps to control variables</a:t>
            </a:r>
          </a:p>
          <a:p>
            <a:pPr marL="1814513" lvl="2" indent="-533400" eaLnBrk="1" hangingPunct="1">
              <a:spcBef>
                <a:spcPct val="25000"/>
              </a:spcBef>
            </a:pPr>
            <a:r>
              <a:rPr lang="en-US" sz="2600" i="1" u="sng" smtClean="0">
                <a:solidFill>
                  <a:srgbClr val="FF0000"/>
                </a:solidFill>
              </a:rPr>
              <a:t>Control Group </a:t>
            </a:r>
            <a:r>
              <a:rPr lang="en-US" sz="2600" smtClean="0"/>
              <a:t>– one that is designed to compare an experimental group.</a:t>
            </a:r>
            <a:endParaRPr lang="en-US" smtClean="0"/>
          </a:p>
        </p:txBody>
      </p:sp>
      <p:sp>
        <p:nvSpPr>
          <p:cNvPr id="52227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539750" y="3200400"/>
            <a:ext cx="8108950" cy="3186113"/>
            <a:chOff x="340" y="2016"/>
            <a:chExt cx="5108" cy="2007"/>
          </a:xfrm>
        </p:grpSpPr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340" y="2016"/>
              <a:ext cx="2876" cy="1957"/>
              <a:chOff x="340" y="2096"/>
              <a:chExt cx="2876" cy="1957"/>
            </a:xfrm>
          </p:grpSpPr>
          <p:pic>
            <p:nvPicPr>
              <p:cNvPr id="52251" name="Picture 14" descr="01_08ArtificalbrownSnake_UP.jpg                                001D064BAbhinav                        B9EC3DD1: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40" y="2964"/>
                <a:ext cx="2876" cy="10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2252" name="Picture 5" descr="01_08bEasterCoralSnake_UP.jpg                                  001D064BAbhinav                        B9EC3DD1: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4" y="2096"/>
                <a:ext cx="1428" cy="8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2253" name="Picture 6" descr="01_08cScarletKingSnake_UP.jpg                                  001D064BAbhinav                        B9EC3DD1: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78" y="2108"/>
                <a:ext cx="1385" cy="8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33"/>
            <p:cNvGrpSpPr>
              <a:grpSpLocks/>
            </p:cNvGrpSpPr>
            <p:nvPr/>
          </p:nvGrpSpPr>
          <p:grpSpPr bwMode="auto">
            <a:xfrm>
              <a:off x="3191" y="2261"/>
              <a:ext cx="2257" cy="1377"/>
              <a:chOff x="3191" y="2261"/>
              <a:chExt cx="2257" cy="1377"/>
            </a:xfrm>
          </p:grpSpPr>
          <p:pic>
            <p:nvPicPr>
              <p:cNvPr id="52235" name="Picture 17" descr="01_08eMimicryExperiment_U.jpg                                  001D064BAbhinav                        B9EC3DD1: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20" y="2270"/>
                <a:ext cx="2028" cy="1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2236" name="Text Box 18"/>
              <p:cNvSpPr txBox="1">
                <a:spLocks noChangeArrowheads="1"/>
              </p:cNvSpPr>
              <p:nvPr/>
            </p:nvSpPr>
            <p:spPr bwMode="auto">
              <a:xfrm rot="-5400000">
                <a:off x="2911" y="2791"/>
                <a:ext cx="77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800"/>
                  <a:t>Percent of total attacks</a:t>
                </a:r>
              </a:p>
              <a:p>
                <a:pPr algn="ctr" eaLnBrk="0" hangingPunct="0"/>
                <a:r>
                  <a:rPr lang="en-US" sz="800"/>
                  <a:t>on artificial snakes</a:t>
                </a:r>
              </a:p>
            </p:txBody>
          </p:sp>
          <p:sp>
            <p:nvSpPr>
              <p:cNvPr id="52237" name="Text Box 19"/>
              <p:cNvSpPr txBox="1">
                <a:spLocks noChangeArrowheads="1"/>
              </p:cNvSpPr>
              <p:nvPr/>
            </p:nvSpPr>
            <p:spPr bwMode="auto">
              <a:xfrm>
                <a:off x="3294" y="2261"/>
                <a:ext cx="224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0" hangingPunct="0"/>
                <a:r>
                  <a:rPr lang="en-US" sz="800"/>
                  <a:t>100</a:t>
                </a:r>
              </a:p>
            </p:txBody>
          </p:sp>
          <p:sp>
            <p:nvSpPr>
              <p:cNvPr id="52238" name="Text Box 20"/>
              <p:cNvSpPr txBox="1">
                <a:spLocks noChangeArrowheads="1"/>
              </p:cNvSpPr>
              <p:nvPr/>
            </p:nvSpPr>
            <p:spPr bwMode="auto">
              <a:xfrm>
                <a:off x="3334" y="2473"/>
                <a:ext cx="188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0" hangingPunct="0"/>
                <a:r>
                  <a:rPr lang="en-US" sz="800"/>
                  <a:t>80</a:t>
                </a:r>
              </a:p>
            </p:txBody>
          </p:sp>
          <p:sp>
            <p:nvSpPr>
              <p:cNvPr id="52239" name="Text Box 21"/>
              <p:cNvSpPr txBox="1">
                <a:spLocks noChangeArrowheads="1"/>
              </p:cNvSpPr>
              <p:nvPr/>
            </p:nvSpPr>
            <p:spPr bwMode="auto">
              <a:xfrm>
                <a:off x="3329" y="2702"/>
                <a:ext cx="188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0" hangingPunct="0"/>
                <a:r>
                  <a:rPr lang="en-US" sz="800"/>
                  <a:t>60</a:t>
                </a:r>
              </a:p>
            </p:txBody>
          </p:sp>
          <p:sp>
            <p:nvSpPr>
              <p:cNvPr id="52240" name="Text Box 22"/>
              <p:cNvSpPr txBox="1">
                <a:spLocks noChangeArrowheads="1"/>
              </p:cNvSpPr>
              <p:nvPr/>
            </p:nvSpPr>
            <p:spPr bwMode="auto">
              <a:xfrm>
                <a:off x="3333" y="2922"/>
                <a:ext cx="188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0" hangingPunct="0"/>
                <a:r>
                  <a:rPr lang="en-US" sz="800"/>
                  <a:t>40</a:t>
                </a:r>
              </a:p>
            </p:txBody>
          </p:sp>
          <p:sp>
            <p:nvSpPr>
              <p:cNvPr id="52241" name="Text Box 23"/>
              <p:cNvSpPr txBox="1">
                <a:spLocks noChangeArrowheads="1"/>
              </p:cNvSpPr>
              <p:nvPr/>
            </p:nvSpPr>
            <p:spPr bwMode="auto">
              <a:xfrm>
                <a:off x="3333" y="3135"/>
                <a:ext cx="188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0" hangingPunct="0"/>
                <a:r>
                  <a:rPr lang="en-US" sz="800"/>
                  <a:t>20</a:t>
                </a:r>
              </a:p>
            </p:txBody>
          </p:sp>
          <p:sp>
            <p:nvSpPr>
              <p:cNvPr id="52242" name="Text Box 24"/>
              <p:cNvSpPr txBox="1">
                <a:spLocks noChangeArrowheads="1"/>
              </p:cNvSpPr>
              <p:nvPr/>
            </p:nvSpPr>
            <p:spPr bwMode="auto">
              <a:xfrm>
                <a:off x="3375" y="3361"/>
                <a:ext cx="152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0" hangingPunct="0"/>
                <a:r>
                  <a:rPr lang="en-US" sz="800"/>
                  <a:t>0</a:t>
                </a:r>
              </a:p>
            </p:txBody>
          </p:sp>
          <p:sp>
            <p:nvSpPr>
              <p:cNvPr id="52243" name="Text Box 25"/>
              <p:cNvSpPr txBox="1">
                <a:spLocks noChangeArrowheads="1"/>
              </p:cNvSpPr>
              <p:nvPr/>
            </p:nvSpPr>
            <p:spPr bwMode="auto">
              <a:xfrm>
                <a:off x="3507" y="2401"/>
                <a:ext cx="245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0" hangingPunct="0"/>
                <a:r>
                  <a:rPr lang="en-US" sz="800"/>
                  <a:t>83%</a:t>
                </a:r>
              </a:p>
            </p:txBody>
          </p:sp>
          <p:sp>
            <p:nvSpPr>
              <p:cNvPr id="52244" name="Text Box 26"/>
              <p:cNvSpPr txBox="1">
                <a:spLocks noChangeArrowheads="1"/>
              </p:cNvSpPr>
              <p:nvPr/>
            </p:nvSpPr>
            <p:spPr bwMode="auto">
              <a:xfrm>
                <a:off x="3648" y="3131"/>
                <a:ext cx="245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0" hangingPunct="0"/>
                <a:r>
                  <a:rPr lang="en-US" sz="800"/>
                  <a:t>17%</a:t>
                </a:r>
              </a:p>
            </p:txBody>
          </p:sp>
          <p:sp>
            <p:nvSpPr>
              <p:cNvPr id="52245" name="Text Box 27"/>
              <p:cNvSpPr txBox="1">
                <a:spLocks noChangeArrowheads="1"/>
              </p:cNvSpPr>
              <p:nvPr/>
            </p:nvSpPr>
            <p:spPr bwMode="auto">
              <a:xfrm>
                <a:off x="3995" y="3144"/>
                <a:ext cx="245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0" hangingPunct="0"/>
                <a:r>
                  <a:rPr lang="en-US" sz="800"/>
                  <a:t>16%</a:t>
                </a:r>
              </a:p>
            </p:txBody>
          </p:sp>
          <p:sp>
            <p:nvSpPr>
              <p:cNvPr id="52246" name="Text Box 28"/>
              <p:cNvSpPr txBox="1">
                <a:spLocks noChangeArrowheads="1"/>
              </p:cNvSpPr>
              <p:nvPr/>
            </p:nvSpPr>
            <p:spPr bwMode="auto">
              <a:xfrm>
                <a:off x="4152" y="2391"/>
                <a:ext cx="245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0" hangingPunct="0"/>
                <a:r>
                  <a:rPr lang="en-US" sz="800"/>
                  <a:t>84%</a:t>
                </a:r>
              </a:p>
            </p:txBody>
          </p:sp>
          <p:sp>
            <p:nvSpPr>
              <p:cNvPr id="52247" name="Text Box 29"/>
              <p:cNvSpPr txBox="1">
                <a:spLocks noChangeArrowheads="1"/>
              </p:cNvSpPr>
              <p:nvPr/>
            </p:nvSpPr>
            <p:spPr bwMode="auto">
              <a:xfrm>
                <a:off x="4631" y="2346"/>
                <a:ext cx="698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0" hangingPunct="0"/>
                <a:r>
                  <a:rPr lang="en-US" sz="800"/>
                  <a:t>Artificial king snakes</a:t>
                </a:r>
              </a:p>
            </p:txBody>
          </p:sp>
          <p:sp>
            <p:nvSpPr>
              <p:cNvPr id="52248" name="Text Box 30"/>
              <p:cNvSpPr txBox="1">
                <a:spLocks noChangeArrowheads="1"/>
              </p:cNvSpPr>
              <p:nvPr/>
            </p:nvSpPr>
            <p:spPr bwMode="auto">
              <a:xfrm>
                <a:off x="4622" y="2558"/>
                <a:ext cx="755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eaLnBrk="0" hangingPunct="0"/>
                <a:r>
                  <a:rPr lang="en-US" sz="800"/>
                  <a:t>Artificial brown snakes</a:t>
                </a:r>
              </a:p>
            </p:txBody>
          </p:sp>
          <p:sp>
            <p:nvSpPr>
              <p:cNvPr id="52249" name="Text Box 31"/>
              <p:cNvSpPr txBox="1">
                <a:spLocks noChangeArrowheads="1"/>
              </p:cNvSpPr>
              <p:nvPr/>
            </p:nvSpPr>
            <p:spPr bwMode="auto">
              <a:xfrm>
                <a:off x="3454" y="3422"/>
                <a:ext cx="49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800"/>
                  <a:t>Coral snakes</a:t>
                </a:r>
              </a:p>
              <a:p>
                <a:pPr algn="ctr" eaLnBrk="0" hangingPunct="0"/>
                <a:r>
                  <a:rPr lang="en-US" sz="800"/>
                  <a:t>absent</a:t>
                </a:r>
              </a:p>
            </p:txBody>
          </p:sp>
          <p:sp>
            <p:nvSpPr>
              <p:cNvPr id="52250" name="Text Box 32"/>
              <p:cNvSpPr txBox="1">
                <a:spLocks noChangeArrowheads="1"/>
              </p:cNvSpPr>
              <p:nvPr/>
            </p:nvSpPr>
            <p:spPr bwMode="auto">
              <a:xfrm>
                <a:off x="3950" y="3426"/>
                <a:ext cx="49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800"/>
                  <a:t>Coral snakes</a:t>
                </a:r>
              </a:p>
              <a:p>
                <a:pPr algn="ctr" eaLnBrk="0" hangingPunct="0"/>
                <a:r>
                  <a:rPr lang="en-US" sz="800"/>
                  <a:t>present</a:t>
                </a:r>
              </a:p>
            </p:txBody>
          </p:sp>
        </p:grpSp>
        <p:sp>
          <p:nvSpPr>
            <p:cNvPr id="52231" name="Text Box 34"/>
            <p:cNvSpPr txBox="1">
              <a:spLocks noChangeArrowheads="1"/>
            </p:cNvSpPr>
            <p:nvPr/>
          </p:nvSpPr>
          <p:spPr bwMode="auto">
            <a:xfrm>
              <a:off x="366" y="2837"/>
              <a:ext cx="55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b="1"/>
                <a:t>Figure 1.8B</a:t>
              </a:r>
            </a:p>
          </p:txBody>
        </p:sp>
        <p:sp>
          <p:nvSpPr>
            <p:cNvPr id="52232" name="Text Box 35"/>
            <p:cNvSpPr txBox="1">
              <a:spLocks noChangeArrowheads="1"/>
            </p:cNvSpPr>
            <p:nvPr/>
          </p:nvSpPr>
          <p:spPr bwMode="auto">
            <a:xfrm>
              <a:off x="1758" y="2837"/>
              <a:ext cx="55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b="1"/>
                <a:t>Figure 1.8C</a:t>
              </a:r>
            </a:p>
          </p:txBody>
        </p:sp>
        <p:sp>
          <p:nvSpPr>
            <p:cNvPr id="52233" name="Text Box 36"/>
            <p:cNvSpPr txBox="1">
              <a:spLocks noChangeArrowheads="1"/>
            </p:cNvSpPr>
            <p:nvPr/>
          </p:nvSpPr>
          <p:spPr bwMode="auto">
            <a:xfrm>
              <a:off x="366" y="3869"/>
              <a:ext cx="55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b="1"/>
                <a:t>Figure 1.8D</a:t>
              </a:r>
            </a:p>
          </p:txBody>
        </p:sp>
        <p:sp>
          <p:nvSpPr>
            <p:cNvPr id="52234" name="Text Box 37"/>
            <p:cNvSpPr txBox="1">
              <a:spLocks noChangeArrowheads="1"/>
            </p:cNvSpPr>
            <p:nvPr/>
          </p:nvSpPr>
          <p:spPr bwMode="auto">
            <a:xfrm>
              <a:off x="3502" y="3648"/>
              <a:ext cx="54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b="1"/>
                <a:t>Figure 1.8E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16383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3600" b="1" i="1" smtClean="0"/>
              <a:t>BIOLOGY AND EVERYDAY LIFE CONNECTION</a:t>
            </a:r>
            <a:r>
              <a:rPr lang="en-US" sz="3600" smtClean="0"/>
              <a:t/>
            </a:r>
            <a:br>
              <a:rPr lang="en-US" sz="3600" smtClean="0"/>
            </a:br>
            <a:r>
              <a:rPr lang="en-US" sz="3100" smtClean="0"/>
              <a:t>1.9 Biology is Connected to our lives in many ways</a:t>
            </a:r>
            <a:br>
              <a:rPr lang="en-US" sz="3100" smtClean="0"/>
            </a:br>
            <a:endParaRPr lang="en-US" sz="3100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814513" lvl="2" indent="-533400" eaLnBrk="1" hangingPunct="1">
              <a:spcBef>
                <a:spcPct val="25000"/>
              </a:spcBef>
              <a:buFont typeface="Wingdings 2" pitchFamily="18" charset="2"/>
              <a:buNone/>
            </a:pPr>
            <a:endParaRPr lang="en-US" smtClean="0"/>
          </a:p>
          <a:p>
            <a:pPr marL="0" indent="0" eaLnBrk="1" hangingPunct="1"/>
            <a:r>
              <a:rPr lang="en-US" sz="2800" smtClean="0"/>
              <a:t>Environmental Problems and Solutions</a:t>
            </a:r>
          </a:p>
          <a:p>
            <a:pPr marL="0" indent="0" eaLnBrk="1" hangingPunct="1"/>
            <a:r>
              <a:rPr lang="en-US" sz="2800" smtClean="0"/>
              <a:t>Genetic Engineering</a:t>
            </a:r>
          </a:p>
          <a:p>
            <a:pPr marL="0" indent="0" eaLnBrk="1" hangingPunct="1"/>
            <a:endParaRPr lang="en-US" smtClean="0"/>
          </a:p>
          <a:p>
            <a:pPr marL="0" indent="0" eaLnBrk="1" hangingPunct="1"/>
            <a:r>
              <a:rPr lang="en-US" smtClean="0"/>
              <a:t>Medicine</a:t>
            </a:r>
          </a:p>
          <a:p>
            <a:pPr marL="0" indent="0" eaLnBrk="1" hangingPunct="1"/>
            <a:r>
              <a:rPr lang="en-US" smtClean="0"/>
              <a:t>Many technological advances</a:t>
            </a:r>
          </a:p>
          <a:p>
            <a:pPr marL="365125" lvl="1" indent="0" eaLnBrk="1" hangingPunct="1"/>
            <a:r>
              <a:rPr lang="en-US" smtClean="0"/>
              <a:t>Stem from scientific research</a:t>
            </a:r>
          </a:p>
          <a:p>
            <a:pPr marL="0" indent="0" eaLnBrk="1" hangingPunct="1"/>
            <a:r>
              <a:rPr lang="en-US" smtClean="0"/>
              <a:t>The science-technology-society relationship</a:t>
            </a:r>
          </a:p>
          <a:p>
            <a:pPr marL="365125" lvl="1" indent="0" eaLnBrk="1" hangingPunct="1"/>
            <a:r>
              <a:rPr lang="en-US" smtClean="0"/>
              <a:t>Is an impor</a:t>
            </a:r>
            <a:r>
              <a:rPr lang="en-US" sz="200" smtClean="0"/>
              <a:t> </a:t>
            </a:r>
            <a:r>
              <a:rPr lang="en-US" smtClean="0"/>
              <a:t>tant aspect of a biology course</a:t>
            </a:r>
          </a:p>
          <a:p>
            <a:pPr marL="0" indent="0" eaLnBrk="1" hangingPunct="1"/>
            <a:endParaRPr lang="en-US" smtClean="0"/>
          </a:p>
          <a:p>
            <a:pPr marL="0" indent="0" eaLnBrk="1" hangingPunct="1"/>
            <a:endParaRPr lang="en-US" sz="2800" b="1" smtClean="0"/>
          </a:p>
          <a:p>
            <a:pPr marL="0" indent="0" eaLnBrk="1" hangingPunct="1"/>
            <a:endParaRPr lang="en-US" smtClean="0"/>
          </a:p>
        </p:txBody>
      </p:sp>
      <p:sp>
        <p:nvSpPr>
          <p:cNvPr id="53252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Connections to everyday life cont.,</a:t>
            </a:r>
          </a:p>
        </p:txBody>
      </p:sp>
      <p:sp>
        <p:nvSpPr>
          <p:cNvPr id="5427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  <p:sp>
        <p:nvSpPr>
          <p:cNvPr id="54276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  <p:pic>
        <p:nvPicPr>
          <p:cNvPr id="54277" name="Picture 5" descr="01_09Magazines_UP.jpg                                          0050B28A203                            BE6099DA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1100" y="1866900"/>
            <a:ext cx="66484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2478088"/>
          </a:xfrm>
        </p:spPr>
        <p:txBody>
          <a:bodyPr/>
          <a:lstStyle/>
          <a:p>
            <a:pPr marL="0" indent="0" eaLnBrk="1" hangingPunct="1"/>
            <a:r>
              <a:rPr lang="en-US" smtClean="0"/>
              <a:t>A Big-Billed Bird Rebounds</a:t>
            </a:r>
          </a:p>
          <a:p>
            <a:pPr lvl="1" indent="-334963" eaLnBrk="1" hangingPunct="1"/>
            <a:r>
              <a:rPr lang="en-US" smtClean="0"/>
              <a:t>Brown pelicans</a:t>
            </a:r>
          </a:p>
          <a:p>
            <a:pPr marL="1814513" lvl="2" indent="-533400" eaLnBrk="1" hangingPunct="1"/>
            <a:r>
              <a:rPr lang="en-US" smtClean="0"/>
              <a:t>Are part of the web of life in their environment</a:t>
            </a:r>
          </a:p>
        </p:txBody>
      </p:sp>
      <p:sp>
        <p:nvSpPr>
          <p:cNvPr id="10243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  <p:pic>
        <p:nvPicPr>
          <p:cNvPr id="10244" name="Picture 9" descr="01_UN0BrownPelican_UP.jpg                                      0050B28A203                            BE8E5D66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1400" y="3505200"/>
            <a:ext cx="4862513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628063" cy="2535238"/>
          </a:xfrm>
        </p:spPr>
        <p:txBody>
          <a:bodyPr/>
          <a:lstStyle/>
          <a:p>
            <a:pPr lvl="1" indent="-334963" eaLnBrk="1" hangingPunct="1"/>
            <a:r>
              <a:rPr lang="en-US" sz="2600" smtClean="0"/>
              <a:t>The brown pelicans’ proximity to humans</a:t>
            </a:r>
            <a:endParaRPr lang="en-US" smtClean="0"/>
          </a:p>
          <a:p>
            <a:pPr marL="1814513" lvl="2" indent="-533400" eaLnBrk="1" hangingPunct="1"/>
            <a:r>
              <a:rPr lang="en-US" sz="2600" smtClean="0"/>
              <a:t>Has meant trouble for the species</a:t>
            </a:r>
            <a:endParaRPr lang="en-US" smtClean="0"/>
          </a:p>
          <a:p>
            <a:pPr lvl="1" indent="-334963" eaLnBrk="1" hangingPunct="1"/>
            <a:r>
              <a:rPr lang="en-US" sz="2600" smtClean="0"/>
              <a:t>The brown pelicans’ connection to the environment</a:t>
            </a:r>
            <a:endParaRPr lang="en-US" smtClean="0"/>
          </a:p>
          <a:p>
            <a:pPr marL="1814513" lvl="2" indent="-533400" eaLnBrk="1" hangingPunct="1"/>
            <a:r>
              <a:rPr lang="en-US" sz="2600" smtClean="0"/>
              <a:t>Sets the stage for the study of biology</a:t>
            </a:r>
            <a:endParaRPr lang="en-US" smtClean="0"/>
          </a:p>
        </p:txBody>
      </p:sp>
      <p:sp>
        <p:nvSpPr>
          <p:cNvPr id="11267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  <p:pic>
        <p:nvPicPr>
          <p:cNvPr id="11268" name="Picture 11" descr="01_UN1BrownPelican_UP.jpg                                      001D064BAbhinav                        B9EC3DD1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4288" y="3133725"/>
            <a:ext cx="40354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3829050" y="1981200"/>
            <a:ext cx="5076825" cy="4522788"/>
            <a:chOff x="2750" y="1454"/>
            <a:chExt cx="2447" cy="2649"/>
          </a:xfrm>
        </p:grpSpPr>
        <p:pic>
          <p:nvPicPr>
            <p:cNvPr id="12295" name="Picture 6" descr="01_01HierarchyOrgLife_U.jpg                                    001D064BAbhinav                        B9EC3DD1: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00" y="1454"/>
              <a:ext cx="2397" cy="2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6" name="Text Box 7"/>
            <p:cNvSpPr txBox="1">
              <a:spLocks noChangeArrowheads="1"/>
            </p:cNvSpPr>
            <p:nvPr/>
          </p:nvSpPr>
          <p:spPr bwMode="auto">
            <a:xfrm>
              <a:off x="3044" y="1514"/>
              <a:ext cx="31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500" b="1"/>
                <a:t>Biosphere</a:t>
              </a:r>
            </a:p>
          </p:txBody>
        </p:sp>
        <p:sp>
          <p:nvSpPr>
            <p:cNvPr id="12297" name="Text Box 8"/>
            <p:cNvSpPr txBox="1">
              <a:spLocks noChangeArrowheads="1"/>
            </p:cNvSpPr>
            <p:nvPr/>
          </p:nvSpPr>
          <p:spPr bwMode="auto">
            <a:xfrm>
              <a:off x="3243" y="1670"/>
              <a:ext cx="34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500" b="1"/>
                <a:t>Ecosystem</a:t>
              </a:r>
              <a:endParaRPr lang="en-US" sz="500"/>
            </a:p>
            <a:p>
              <a:pPr algn="ctr" eaLnBrk="0" hangingPunct="0"/>
              <a:r>
                <a:rPr lang="en-US" sz="500"/>
                <a:t>Florida coast</a:t>
              </a:r>
            </a:p>
          </p:txBody>
        </p:sp>
        <p:sp>
          <p:nvSpPr>
            <p:cNvPr id="12298" name="Text Box 9"/>
            <p:cNvSpPr txBox="1">
              <a:spLocks noChangeArrowheads="1"/>
            </p:cNvSpPr>
            <p:nvPr/>
          </p:nvSpPr>
          <p:spPr bwMode="auto">
            <a:xfrm>
              <a:off x="2845" y="2234"/>
              <a:ext cx="41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500" b="1"/>
                <a:t>Community</a:t>
              </a:r>
              <a:endParaRPr lang="en-US" sz="500"/>
            </a:p>
            <a:p>
              <a:pPr algn="ctr" eaLnBrk="0" hangingPunct="0"/>
              <a:r>
                <a:rPr lang="en-US" sz="500"/>
                <a:t>All organisms on</a:t>
              </a:r>
            </a:p>
            <a:p>
              <a:pPr algn="ctr" eaLnBrk="0" hangingPunct="0"/>
              <a:r>
                <a:rPr lang="en-US" sz="500"/>
                <a:t>the Florida coast</a:t>
              </a:r>
            </a:p>
          </p:txBody>
        </p:sp>
        <p:sp>
          <p:nvSpPr>
            <p:cNvPr id="12299" name="Text Box 10"/>
            <p:cNvSpPr txBox="1">
              <a:spLocks noChangeArrowheads="1"/>
            </p:cNvSpPr>
            <p:nvPr/>
          </p:nvSpPr>
          <p:spPr bwMode="auto">
            <a:xfrm>
              <a:off x="3092" y="2466"/>
              <a:ext cx="389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500" b="1"/>
                <a:t>Population</a:t>
              </a:r>
            </a:p>
            <a:p>
              <a:pPr algn="ctr" eaLnBrk="0" hangingPunct="0"/>
              <a:r>
                <a:rPr lang="en-US" sz="500"/>
                <a:t>Group of brown</a:t>
              </a:r>
            </a:p>
            <a:p>
              <a:pPr algn="ctr" eaLnBrk="0" hangingPunct="0"/>
              <a:r>
                <a:rPr lang="en-US" sz="500"/>
                <a:t>pelicans</a:t>
              </a:r>
            </a:p>
          </p:txBody>
        </p:sp>
        <p:sp>
          <p:nvSpPr>
            <p:cNvPr id="12300" name="Text Box 11"/>
            <p:cNvSpPr txBox="1">
              <a:spLocks noChangeArrowheads="1"/>
            </p:cNvSpPr>
            <p:nvPr/>
          </p:nvSpPr>
          <p:spPr bwMode="auto">
            <a:xfrm>
              <a:off x="3346" y="2727"/>
              <a:ext cx="36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500" b="1"/>
                <a:t>Organism</a:t>
              </a:r>
            </a:p>
            <a:p>
              <a:pPr algn="ctr" eaLnBrk="0" hangingPunct="0"/>
              <a:r>
                <a:rPr lang="en-US" sz="500"/>
                <a:t>Brown pelican</a:t>
              </a:r>
            </a:p>
          </p:txBody>
        </p:sp>
        <p:sp>
          <p:nvSpPr>
            <p:cNvPr id="12301" name="Text Box 12"/>
            <p:cNvSpPr txBox="1">
              <a:spLocks noChangeArrowheads="1"/>
            </p:cNvSpPr>
            <p:nvPr/>
          </p:nvSpPr>
          <p:spPr bwMode="auto">
            <a:xfrm>
              <a:off x="3585" y="2940"/>
              <a:ext cx="4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500" b="1"/>
                <a:t>Organ system</a:t>
              </a:r>
            </a:p>
            <a:p>
              <a:pPr algn="ctr" eaLnBrk="0" hangingPunct="0"/>
              <a:r>
                <a:rPr lang="en-US" sz="500"/>
                <a:t>Nervous system</a:t>
              </a:r>
            </a:p>
          </p:txBody>
        </p:sp>
        <p:sp>
          <p:nvSpPr>
            <p:cNvPr id="12302" name="Text Box 13"/>
            <p:cNvSpPr txBox="1">
              <a:spLocks noChangeArrowheads="1"/>
            </p:cNvSpPr>
            <p:nvPr/>
          </p:nvSpPr>
          <p:spPr bwMode="auto">
            <a:xfrm>
              <a:off x="3774" y="3155"/>
              <a:ext cx="23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500" b="1"/>
                <a:t>Organ</a:t>
              </a:r>
            </a:p>
            <a:p>
              <a:pPr algn="ctr" eaLnBrk="0" hangingPunct="0"/>
              <a:r>
                <a:rPr lang="en-US" sz="500"/>
                <a:t>Brain</a:t>
              </a:r>
            </a:p>
          </p:txBody>
        </p:sp>
        <p:sp>
          <p:nvSpPr>
            <p:cNvPr id="12303" name="Text Box 14"/>
            <p:cNvSpPr txBox="1">
              <a:spLocks noChangeArrowheads="1"/>
            </p:cNvSpPr>
            <p:nvPr/>
          </p:nvSpPr>
          <p:spPr bwMode="auto">
            <a:xfrm>
              <a:off x="3301" y="3293"/>
              <a:ext cx="37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500" b="1"/>
                <a:t>Tissue</a:t>
              </a:r>
            </a:p>
            <a:p>
              <a:pPr algn="ctr" eaLnBrk="0" hangingPunct="0"/>
              <a:r>
                <a:rPr lang="en-US" sz="500"/>
                <a:t>Nervous tissue</a:t>
              </a:r>
            </a:p>
          </p:txBody>
        </p:sp>
        <p:sp>
          <p:nvSpPr>
            <p:cNvPr id="12304" name="Text Box 15"/>
            <p:cNvSpPr txBox="1">
              <a:spLocks noChangeArrowheads="1"/>
            </p:cNvSpPr>
            <p:nvPr/>
          </p:nvSpPr>
          <p:spPr bwMode="auto">
            <a:xfrm>
              <a:off x="3335" y="3673"/>
              <a:ext cx="29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500" b="1"/>
                <a:t>Cell</a:t>
              </a:r>
            </a:p>
            <a:p>
              <a:pPr algn="ctr" eaLnBrk="0" hangingPunct="0"/>
              <a:r>
                <a:rPr lang="en-US" sz="500"/>
                <a:t>Nerve cell</a:t>
              </a:r>
            </a:p>
          </p:txBody>
        </p:sp>
        <p:sp>
          <p:nvSpPr>
            <p:cNvPr id="12305" name="Text Box 16"/>
            <p:cNvSpPr txBox="1">
              <a:spLocks noChangeArrowheads="1"/>
            </p:cNvSpPr>
            <p:nvPr/>
          </p:nvSpPr>
          <p:spPr bwMode="auto">
            <a:xfrm>
              <a:off x="3700" y="3831"/>
              <a:ext cx="29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500" b="1"/>
                <a:t>Organelle</a:t>
              </a:r>
            </a:p>
            <a:p>
              <a:pPr algn="ctr" eaLnBrk="0" hangingPunct="0"/>
              <a:r>
                <a:rPr lang="en-US" sz="500"/>
                <a:t>Nucleus</a:t>
              </a:r>
            </a:p>
          </p:txBody>
        </p:sp>
        <p:sp>
          <p:nvSpPr>
            <p:cNvPr id="12306" name="Text Box 17"/>
            <p:cNvSpPr txBox="1">
              <a:spLocks noChangeArrowheads="1"/>
            </p:cNvSpPr>
            <p:nvPr/>
          </p:nvSpPr>
          <p:spPr bwMode="auto">
            <a:xfrm>
              <a:off x="4116" y="3880"/>
              <a:ext cx="28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500" b="1"/>
                <a:t>Molecule</a:t>
              </a:r>
            </a:p>
            <a:p>
              <a:pPr algn="ctr" eaLnBrk="0" hangingPunct="0"/>
              <a:r>
                <a:rPr lang="en-US" sz="500"/>
                <a:t>DNA</a:t>
              </a:r>
            </a:p>
          </p:txBody>
        </p:sp>
        <p:sp>
          <p:nvSpPr>
            <p:cNvPr id="12307" name="Line 18"/>
            <p:cNvSpPr>
              <a:spLocks noChangeShapeType="1"/>
            </p:cNvSpPr>
            <p:nvPr/>
          </p:nvSpPr>
          <p:spPr bwMode="auto">
            <a:xfrm flipH="1">
              <a:off x="4208" y="3783"/>
              <a:ext cx="28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8" name="Text Box 19"/>
            <p:cNvSpPr txBox="1">
              <a:spLocks noChangeArrowheads="1"/>
            </p:cNvSpPr>
            <p:nvPr/>
          </p:nvSpPr>
          <p:spPr bwMode="auto">
            <a:xfrm>
              <a:off x="4040" y="3724"/>
              <a:ext cx="20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500"/>
                <a:t>Atom</a:t>
              </a:r>
            </a:p>
          </p:txBody>
        </p:sp>
        <p:sp>
          <p:nvSpPr>
            <p:cNvPr id="12309" name="Line 20"/>
            <p:cNvSpPr>
              <a:spLocks noChangeShapeType="1"/>
            </p:cNvSpPr>
            <p:nvPr/>
          </p:nvSpPr>
          <p:spPr bwMode="auto">
            <a:xfrm>
              <a:off x="3758" y="3532"/>
              <a:ext cx="0" cy="1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0" name="Text Box 21"/>
            <p:cNvSpPr txBox="1">
              <a:spLocks noChangeArrowheads="1"/>
            </p:cNvSpPr>
            <p:nvPr/>
          </p:nvSpPr>
          <p:spPr bwMode="auto">
            <a:xfrm>
              <a:off x="3635" y="3696"/>
              <a:ext cx="26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500"/>
                <a:t>Nucleus</a:t>
              </a:r>
            </a:p>
          </p:txBody>
        </p:sp>
        <p:sp>
          <p:nvSpPr>
            <p:cNvPr id="12311" name="Line 22"/>
            <p:cNvSpPr>
              <a:spLocks noChangeShapeType="1"/>
            </p:cNvSpPr>
            <p:nvPr/>
          </p:nvSpPr>
          <p:spPr bwMode="auto">
            <a:xfrm>
              <a:off x="3354" y="3034"/>
              <a:ext cx="0" cy="1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2" name="Text Box 23"/>
            <p:cNvSpPr txBox="1">
              <a:spLocks noChangeArrowheads="1"/>
            </p:cNvSpPr>
            <p:nvPr/>
          </p:nvSpPr>
          <p:spPr bwMode="auto">
            <a:xfrm>
              <a:off x="3252" y="3145"/>
              <a:ext cx="20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500"/>
                <a:t>Brain</a:t>
              </a:r>
            </a:p>
          </p:txBody>
        </p:sp>
        <p:sp>
          <p:nvSpPr>
            <p:cNvPr id="12313" name="Line 24"/>
            <p:cNvSpPr>
              <a:spLocks noChangeShapeType="1"/>
            </p:cNvSpPr>
            <p:nvPr/>
          </p:nvSpPr>
          <p:spPr bwMode="auto">
            <a:xfrm flipH="1" flipV="1">
              <a:off x="2973" y="3021"/>
              <a:ext cx="212" cy="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4" name="Text Box 25"/>
            <p:cNvSpPr txBox="1">
              <a:spLocks noChangeArrowheads="1"/>
            </p:cNvSpPr>
            <p:nvPr/>
          </p:nvSpPr>
          <p:spPr bwMode="auto">
            <a:xfrm>
              <a:off x="2750" y="2936"/>
              <a:ext cx="315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500"/>
                <a:t>Spinal cord</a:t>
              </a:r>
            </a:p>
          </p:txBody>
        </p:sp>
        <p:sp>
          <p:nvSpPr>
            <p:cNvPr id="12315" name="Line 26"/>
            <p:cNvSpPr>
              <a:spLocks noChangeShapeType="1"/>
            </p:cNvSpPr>
            <p:nvPr/>
          </p:nvSpPr>
          <p:spPr bwMode="auto">
            <a:xfrm flipH="1">
              <a:off x="2975" y="3164"/>
              <a:ext cx="132" cy="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6" name="Text Box 27"/>
            <p:cNvSpPr txBox="1">
              <a:spLocks noChangeArrowheads="1"/>
            </p:cNvSpPr>
            <p:nvPr/>
          </p:nvSpPr>
          <p:spPr bwMode="auto">
            <a:xfrm>
              <a:off x="2851" y="3221"/>
              <a:ext cx="22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500"/>
                <a:t>Nerve</a:t>
              </a:r>
            </a:p>
          </p:txBody>
        </p:sp>
      </p:grp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457200" y="419100"/>
            <a:ext cx="8229600" cy="1095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1.1 Life’s levels of organization define the scope of biology</a:t>
            </a:r>
            <a:endParaRPr lang="en-US" sz="36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 eaLnBrk="1" fontAlgn="auto" hangingPunct="1">
              <a:spcBef>
                <a:spcPct val="3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dirty="0" smtClean="0"/>
              <a:t>Life’s structural hierarchy </a:t>
            </a:r>
          </a:p>
          <a:p>
            <a:pPr marL="0" indent="0" eaLnBrk="1" fontAlgn="auto" hangingPunct="1">
              <a:spcBef>
                <a:spcPct val="300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</p:txBody>
      </p:sp>
      <p:sp>
        <p:nvSpPr>
          <p:cNvPr id="12293" name="FlagCount" hidden="1">
            <a:hlinkClick r:id="rId4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  <p:sp>
        <p:nvSpPr>
          <p:cNvPr id="12294" name="Text Box 30"/>
          <p:cNvSpPr txBox="1">
            <a:spLocks noChangeArrowheads="1"/>
          </p:cNvSpPr>
          <p:nvPr/>
        </p:nvSpPr>
        <p:spPr bwMode="auto">
          <a:xfrm>
            <a:off x="2168525" y="5710238"/>
            <a:ext cx="9048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b="1"/>
              <a:t>Figure 1.1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3573463"/>
          </a:xfrm>
        </p:spPr>
        <p:txBody>
          <a:bodyPr/>
          <a:lstStyle/>
          <a:p>
            <a:pPr lvl="1" indent="-334963" eaLnBrk="1" hangingPunct="1"/>
            <a:r>
              <a:rPr lang="en-US" smtClean="0"/>
              <a:t>An</a:t>
            </a:r>
            <a:r>
              <a:rPr lang="en-US" b="1" smtClean="0"/>
              <a:t> </a:t>
            </a:r>
            <a:r>
              <a:rPr lang="en-US" b="1" i="1" u="sng" smtClean="0"/>
              <a:t>ecosystem</a:t>
            </a:r>
            <a:r>
              <a:rPr lang="en-US" b="1" smtClean="0"/>
              <a:t> </a:t>
            </a:r>
            <a:r>
              <a:rPr lang="en-US" smtClean="0"/>
              <a:t>consists of all the organisms living in a</a:t>
            </a:r>
          </a:p>
          <a:p>
            <a:pPr lvl="1" indent="-334963" eaLnBrk="1" hangingPunct="1">
              <a:buFont typeface="Wingdings 2" pitchFamily="18" charset="2"/>
              <a:buNone/>
            </a:pPr>
            <a:r>
              <a:rPr lang="en-US" smtClean="0"/>
              <a:t>	par</a:t>
            </a:r>
            <a:r>
              <a:rPr lang="en-US" sz="500" smtClean="0"/>
              <a:t> </a:t>
            </a:r>
            <a:r>
              <a:rPr lang="en-US" smtClean="0"/>
              <a:t>ticular area</a:t>
            </a:r>
          </a:p>
          <a:p>
            <a:pPr marL="1814513" lvl="2" indent="-533400" eaLnBrk="1" hangingPunct="1"/>
            <a:r>
              <a:rPr lang="en-US" smtClean="0"/>
              <a:t>As well as the nonliving environmental components</a:t>
            </a:r>
          </a:p>
          <a:p>
            <a:pPr marL="1814513" lvl="2" indent="-533400" eaLnBrk="1" hangingPunct="1">
              <a:buFont typeface="Wingdings 2" pitchFamily="18" charset="2"/>
              <a:buNone/>
            </a:pPr>
            <a:endParaRPr lang="en-US" smtClean="0"/>
          </a:p>
          <a:p>
            <a:pPr lvl="1" indent="-334963" eaLnBrk="1" hangingPunct="1"/>
            <a:r>
              <a:rPr lang="en-US" smtClean="0"/>
              <a:t>All the living organisms in an ecosystem</a:t>
            </a:r>
          </a:p>
          <a:p>
            <a:pPr marL="1814513" lvl="2" indent="-533400" eaLnBrk="1" hangingPunct="1"/>
            <a:r>
              <a:rPr lang="en-US" smtClean="0"/>
              <a:t>Make up a </a:t>
            </a:r>
            <a:r>
              <a:rPr lang="en-US" b="1" i="1" smtClean="0"/>
              <a:t>community</a:t>
            </a:r>
          </a:p>
        </p:txBody>
      </p:sp>
      <p:sp>
        <p:nvSpPr>
          <p:cNvPr id="13315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3146425"/>
          </a:xfrm>
        </p:spPr>
        <p:txBody>
          <a:bodyPr/>
          <a:lstStyle/>
          <a:p>
            <a:pPr lvl="1" indent="-334963" eaLnBrk="1" hangingPunct="1"/>
            <a:r>
              <a:rPr lang="en-US" smtClean="0"/>
              <a:t>A</a:t>
            </a:r>
            <a:r>
              <a:rPr lang="en-US" b="1" smtClean="0"/>
              <a:t> </a:t>
            </a:r>
            <a:r>
              <a:rPr lang="en-US" b="1" i="1" smtClean="0"/>
              <a:t>population</a:t>
            </a:r>
          </a:p>
          <a:p>
            <a:pPr marL="1814513" lvl="2" indent="-533400" eaLnBrk="1" hangingPunct="1"/>
            <a:r>
              <a:rPr lang="en-US" smtClean="0"/>
              <a:t>Consists of a localized group of individuals of a species</a:t>
            </a:r>
          </a:p>
          <a:p>
            <a:pPr lvl="1" indent="-334963" eaLnBrk="1" hangingPunct="1"/>
            <a:r>
              <a:rPr lang="en-US" smtClean="0"/>
              <a:t>An individual living entity</a:t>
            </a:r>
          </a:p>
          <a:p>
            <a:pPr marL="1814513" lvl="2" indent="-533400" eaLnBrk="1" hangingPunct="1"/>
            <a:r>
              <a:rPr lang="en-US" smtClean="0"/>
              <a:t>Is an </a:t>
            </a:r>
            <a:r>
              <a:rPr lang="en-US" b="1" i="1" smtClean="0"/>
              <a:t>organism</a:t>
            </a:r>
          </a:p>
        </p:txBody>
      </p:sp>
      <p:sp>
        <p:nvSpPr>
          <p:cNvPr id="14339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1525</Words>
  <Application>Microsoft Office PowerPoint</Application>
  <PresentationFormat>On-screen Show (4:3)</PresentationFormat>
  <Paragraphs>458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Chapter 1</vt:lpstr>
      <vt:lpstr>13 August 2010 (1st period)</vt:lpstr>
      <vt:lpstr>13 August 2010  (3rd/4th)</vt:lpstr>
      <vt:lpstr>17 August 2010  (5rd/6th)</vt:lpstr>
      <vt:lpstr>Slide 5</vt:lpstr>
      <vt:lpstr>Slide 6</vt:lpstr>
      <vt:lpstr>1.1 Life’s levels of organization define the scope of biology</vt:lpstr>
      <vt:lpstr>Slide 8</vt:lpstr>
      <vt:lpstr>Slide 9</vt:lpstr>
      <vt:lpstr>Slide 10</vt:lpstr>
      <vt:lpstr>Slide 11</vt:lpstr>
      <vt:lpstr>Slide 12</vt:lpstr>
      <vt:lpstr>1.3 Cells are the structural and functional units of life </vt:lpstr>
      <vt:lpstr>Types of Cells</vt:lpstr>
      <vt:lpstr>EVOLUTION, UNITY, AND DIVERSITY</vt:lpstr>
      <vt:lpstr>Slide 16</vt:lpstr>
      <vt:lpstr>Slide 17</vt:lpstr>
      <vt:lpstr>7 Properties common to all organisms</vt:lpstr>
      <vt:lpstr>7 Properties common to all organisms</vt:lpstr>
      <vt:lpstr>Slide 20</vt:lpstr>
      <vt:lpstr>STOP</vt:lpstr>
      <vt:lpstr>17 August 2010</vt:lpstr>
      <vt:lpstr>Science Journals</vt:lpstr>
      <vt:lpstr>second Journal Entry</vt:lpstr>
      <vt:lpstr>Should you need to continue onto the next page:</vt:lpstr>
      <vt:lpstr>18 August 2010</vt:lpstr>
      <vt:lpstr>1.5 The diversity of life can be arranged into three domains</vt:lpstr>
      <vt:lpstr>Organisms are grouped (classified)into</vt:lpstr>
      <vt:lpstr>Slide 29</vt:lpstr>
      <vt:lpstr>Slide 30</vt:lpstr>
      <vt:lpstr>1.6 Evolution explains the unity and diversity of life</vt:lpstr>
      <vt:lpstr>Slide 32</vt:lpstr>
      <vt:lpstr>Slide 33</vt:lpstr>
      <vt:lpstr>How Does Natural Selection enable a population of organisms to adapt to its environments?</vt:lpstr>
      <vt:lpstr>THE PROCESS OF SCIENCE  1.7 Scientists use two main approaches to learn about nature </vt:lpstr>
      <vt:lpstr>Slide 36</vt:lpstr>
      <vt:lpstr>Slide 37</vt:lpstr>
      <vt:lpstr>19 August 2010</vt:lpstr>
      <vt:lpstr>Science Journals</vt:lpstr>
      <vt:lpstr>2nd  Journal Entry</vt:lpstr>
      <vt:lpstr>Journal Entry 2: Writing a hypothesis</vt:lpstr>
      <vt:lpstr>Observations: Choose 2 of 3</vt:lpstr>
      <vt:lpstr>1.8 With hypothesis-based science, we pose and test hypotheses </vt:lpstr>
      <vt:lpstr>Slide 44</vt:lpstr>
      <vt:lpstr>Slide 45</vt:lpstr>
      <vt:lpstr>BIOLOGY AND EVERYDAY LIFE CONNECTION 1.9 Biology is Connected to our lives in many ways </vt:lpstr>
      <vt:lpstr>Connections to everyday life cont.,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 </dc:creator>
  <cp:lastModifiedBy> </cp:lastModifiedBy>
  <cp:revision>1</cp:revision>
  <dcterms:created xsi:type="dcterms:W3CDTF">2010-08-23T17:23:56Z</dcterms:created>
  <dcterms:modified xsi:type="dcterms:W3CDTF">2010-08-23T17:25:33Z</dcterms:modified>
</cp:coreProperties>
</file>